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1" r:id="rId5"/>
  </p:sldMasterIdLst>
  <p:notesMasterIdLst>
    <p:notesMasterId r:id="rId47"/>
  </p:notesMasterIdLst>
  <p:sldIdLst>
    <p:sldId id="275" r:id="rId6"/>
    <p:sldId id="276" r:id="rId7"/>
    <p:sldId id="387" r:id="rId8"/>
    <p:sldId id="301" r:id="rId9"/>
    <p:sldId id="302" r:id="rId10"/>
    <p:sldId id="400" r:id="rId11"/>
    <p:sldId id="401" r:id="rId12"/>
    <p:sldId id="402" r:id="rId13"/>
    <p:sldId id="418" r:id="rId14"/>
    <p:sldId id="403" r:id="rId15"/>
    <p:sldId id="404" r:id="rId16"/>
    <p:sldId id="405" r:id="rId17"/>
    <p:sldId id="406" r:id="rId18"/>
    <p:sldId id="407" r:id="rId19"/>
    <p:sldId id="408" r:id="rId20"/>
    <p:sldId id="409" r:id="rId21"/>
    <p:sldId id="413" r:id="rId22"/>
    <p:sldId id="415" r:id="rId23"/>
    <p:sldId id="414" r:id="rId24"/>
    <p:sldId id="417" r:id="rId25"/>
    <p:sldId id="291" r:id="rId26"/>
    <p:sldId id="431" r:id="rId27"/>
    <p:sldId id="366" r:id="rId28"/>
    <p:sldId id="437" r:id="rId29"/>
    <p:sldId id="446" r:id="rId30"/>
    <p:sldId id="410" r:id="rId31"/>
    <p:sldId id="440" r:id="rId32"/>
    <p:sldId id="451" r:id="rId33"/>
    <p:sldId id="452" r:id="rId34"/>
    <p:sldId id="449" r:id="rId35"/>
    <p:sldId id="453" r:id="rId36"/>
    <p:sldId id="447" r:id="rId37"/>
    <p:sldId id="450" r:id="rId38"/>
    <p:sldId id="441" r:id="rId39"/>
    <p:sldId id="389" r:id="rId40"/>
    <p:sldId id="328" r:id="rId41"/>
    <p:sldId id="448" r:id="rId42"/>
    <p:sldId id="454" r:id="rId43"/>
    <p:sldId id="433" r:id="rId44"/>
    <p:sldId id="411" r:id="rId45"/>
    <p:sldId id="41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p:cViewPr>
        <p:scale>
          <a:sx n="82" d="100"/>
          <a:sy n="82" d="100"/>
        </p:scale>
        <p:origin x="28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3BD51078-0109-46D4-B4A5-4FD933A9DF2E}"/>
    <pc:docChg chg="custSel modSld">
      <pc:chgData name="Gé Verbeek" userId="20d2065d-8055-4a68-a463-00777506795f" providerId="ADAL" clId="{3BD51078-0109-46D4-B4A5-4FD933A9DF2E}" dt="2022-11-22T13:34:25.262" v="200" actId="255"/>
      <pc:docMkLst>
        <pc:docMk/>
      </pc:docMkLst>
      <pc:sldChg chg="modSp">
        <pc:chgData name="Gé Verbeek" userId="20d2065d-8055-4a68-a463-00777506795f" providerId="ADAL" clId="{3BD51078-0109-46D4-B4A5-4FD933A9DF2E}" dt="2022-11-22T13:34:25.262" v="200" actId="255"/>
        <pc:sldMkLst>
          <pc:docMk/>
          <pc:sldMk cId="2363639458" sldId="302"/>
        </pc:sldMkLst>
        <pc:spChg chg="mod">
          <ac:chgData name="Gé Verbeek" userId="20d2065d-8055-4a68-a463-00777506795f" providerId="ADAL" clId="{3BD51078-0109-46D4-B4A5-4FD933A9DF2E}" dt="2022-11-22T13:34:25.262" v="200" actId="255"/>
          <ac:spMkLst>
            <pc:docMk/>
            <pc:sldMk cId="2363639458" sldId="302"/>
            <ac:spMk id="2" creationId="{99D90AE0-95A5-4983-B940-404960687EF2}"/>
          </ac:spMkLst>
        </pc:spChg>
      </pc:sldChg>
      <pc:sldChg chg="modAnim">
        <pc:chgData name="Gé Verbeek" userId="20d2065d-8055-4a68-a463-00777506795f" providerId="ADAL" clId="{3BD51078-0109-46D4-B4A5-4FD933A9DF2E}" dt="2022-11-22T13:05:50.118" v="0"/>
        <pc:sldMkLst>
          <pc:docMk/>
          <pc:sldMk cId="3567308801" sldId="408"/>
        </pc:sldMkLst>
      </pc:sldChg>
      <pc:sldChg chg="modAnim">
        <pc:chgData name="Gé Verbeek" userId="20d2065d-8055-4a68-a463-00777506795f" providerId="ADAL" clId="{3BD51078-0109-46D4-B4A5-4FD933A9DF2E}" dt="2022-11-22T13:09:50.597" v="2"/>
        <pc:sldMkLst>
          <pc:docMk/>
          <pc:sldMk cId="3200334437" sldId="410"/>
        </pc:sldMkLst>
      </pc:sldChg>
      <pc:sldChg chg="modAnim">
        <pc:chgData name="Gé Verbeek" userId="20d2065d-8055-4a68-a463-00777506795f" providerId="ADAL" clId="{3BD51078-0109-46D4-B4A5-4FD933A9DF2E}" dt="2022-11-22T13:24:24.362" v="197"/>
        <pc:sldMkLst>
          <pc:docMk/>
          <pc:sldMk cId="3321149719" sldId="441"/>
        </pc:sldMkLst>
      </pc:sldChg>
      <pc:sldChg chg="modSp modAnim">
        <pc:chgData name="Gé Verbeek" userId="20d2065d-8055-4a68-a463-00777506795f" providerId="ADAL" clId="{3BD51078-0109-46D4-B4A5-4FD933A9DF2E}" dt="2022-11-22T13:22:52.490" v="187" actId="20577"/>
        <pc:sldMkLst>
          <pc:docMk/>
          <pc:sldMk cId="1550389631" sldId="446"/>
        </pc:sldMkLst>
        <pc:spChg chg="mod">
          <ac:chgData name="Gé Verbeek" userId="20d2065d-8055-4a68-a463-00777506795f" providerId="ADAL" clId="{3BD51078-0109-46D4-B4A5-4FD933A9DF2E}" dt="2022-11-22T13:22:52.490" v="187" actId="20577"/>
          <ac:spMkLst>
            <pc:docMk/>
            <pc:sldMk cId="1550389631" sldId="446"/>
            <ac:spMk id="7171" creationId="{E224BC8B-2913-4038-A10D-36A485D9D174}"/>
          </ac:spMkLst>
        </pc:spChg>
      </pc:sldChg>
      <pc:sldChg chg="modSp modAnim">
        <pc:chgData name="Gé Verbeek" userId="20d2065d-8055-4a68-a463-00777506795f" providerId="ADAL" clId="{3BD51078-0109-46D4-B4A5-4FD933A9DF2E}" dt="2022-11-22T13:23:58.416" v="196" actId="20577"/>
        <pc:sldMkLst>
          <pc:docMk/>
          <pc:sldMk cId="1387685482" sldId="447"/>
        </pc:sldMkLst>
        <pc:spChg chg="mod">
          <ac:chgData name="Gé Verbeek" userId="20d2065d-8055-4a68-a463-00777506795f" providerId="ADAL" clId="{3BD51078-0109-46D4-B4A5-4FD933A9DF2E}" dt="2022-11-22T13:23:58.416" v="196" actId="20577"/>
          <ac:spMkLst>
            <pc:docMk/>
            <pc:sldMk cId="1387685482" sldId="447"/>
            <ac:spMk id="4" creationId="{BE5E9AAC-8AFC-4CA9-B89F-13D11A0216BE}"/>
          </ac:spMkLst>
        </pc:spChg>
      </pc:sldChg>
      <pc:sldChg chg="addSp delSp modSp modAnim">
        <pc:chgData name="Gé Verbeek" userId="20d2065d-8055-4a68-a463-00777506795f" providerId="ADAL" clId="{3BD51078-0109-46D4-B4A5-4FD933A9DF2E}" dt="2022-11-22T13:21:40.565" v="170"/>
        <pc:sldMkLst>
          <pc:docMk/>
          <pc:sldMk cId="1604277848" sldId="449"/>
        </pc:sldMkLst>
        <pc:spChg chg="add del mod">
          <ac:chgData name="Gé Verbeek" userId="20d2065d-8055-4a68-a463-00777506795f" providerId="ADAL" clId="{3BD51078-0109-46D4-B4A5-4FD933A9DF2E}" dt="2022-11-22T13:17:35.772" v="5"/>
          <ac:spMkLst>
            <pc:docMk/>
            <pc:sldMk cId="1604277848" sldId="449"/>
            <ac:spMk id="2" creationId="{D7266F42-5BB9-4973-8EE2-877A19C52C0F}"/>
          </ac:spMkLst>
        </pc:spChg>
        <pc:spChg chg="add mod">
          <ac:chgData name="Gé Verbeek" userId="20d2065d-8055-4a68-a463-00777506795f" providerId="ADAL" clId="{3BD51078-0109-46D4-B4A5-4FD933A9DF2E}" dt="2022-11-22T13:21:26.238" v="169" actId="20577"/>
          <ac:spMkLst>
            <pc:docMk/>
            <pc:sldMk cId="1604277848" sldId="449"/>
            <ac:spMk id="4" creationId="{1B28B502-5C27-491C-85EE-E5D6C3C72D1B}"/>
          </ac:spMkLst>
        </pc:spChg>
      </pc:sldChg>
      <pc:sldChg chg="modSp modAnim">
        <pc:chgData name="Gé Verbeek" userId="20d2065d-8055-4a68-a463-00777506795f" providerId="ADAL" clId="{3BD51078-0109-46D4-B4A5-4FD933A9DF2E}" dt="2022-11-22T13:23:10.457" v="189"/>
        <pc:sldMkLst>
          <pc:docMk/>
          <pc:sldMk cId="1849749017" sldId="453"/>
        </pc:sldMkLst>
        <pc:spChg chg="mod">
          <ac:chgData name="Gé Verbeek" userId="20d2065d-8055-4a68-a463-00777506795f" providerId="ADAL" clId="{3BD51078-0109-46D4-B4A5-4FD933A9DF2E}" dt="2022-11-22T13:23:10.457" v="189"/>
          <ac:spMkLst>
            <pc:docMk/>
            <pc:sldMk cId="1849749017" sldId="453"/>
            <ac:spMk id="4" creationId="{BE5E9AAC-8AFC-4CA9-B89F-13D11A0216BE}"/>
          </ac:spMkLst>
        </pc:spChg>
        <pc:picChg chg="mod">
          <ac:chgData name="Gé Verbeek" userId="20d2065d-8055-4a68-a463-00777506795f" providerId="ADAL" clId="{3BD51078-0109-46D4-B4A5-4FD933A9DF2E}" dt="2022-11-22T13:22:11.928" v="177" actId="1076"/>
          <ac:picMkLst>
            <pc:docMk/>
            <pc:sldMk cId="1849749017" sldId="453"/>
            <ac:picMk id="2" creationId="{C5CC10CC-0148-4D82-B052-37BAF64C2EE1}"/>
          </ac:picMkLst>
        </pc:picChg>
      </pc:sldChg>
    </pc:docChg>
  </pc:docChgLst>
  <pc:docChgLst>
    <pc:chgData name="Gé Verbeek" userId="20d2065d-8055-4a68-a463-00777506795f" providerId="ADAL" clId="{E1940A51-2B58-48FD-8C88-495CED590E4C}"/>
    <pc:docChg chg="custSel addSld modSld">
      <pc:chgData name="Gé Verbeek" userId="20d2065d-8055-4a68-a463-00777506795f" providerId="ADAL" clId="{E1940A51-2B58-48FD-8C88-495CED590E4C}" dt="2022-11-24T19:05:10.213" v="49" actId="1076"/>
      <pc:docMkLst>
        <pc:docMk/>
      </pc:docMkLst>
      <pc:sldChg chg="modAnim">
        <pc:chgData name="Gé Verbeek" userId="20d2065d-8055-4a68-a463-00777506795f" providerId="ADAL" clId="{E1940A51-2B58-48FD-8C88-495CED590E4C}" dt="2022-11-24T18:54:13.835" v="29"/>
        <pc:sldMkLst>
          <pc:docMk/>
          <pc:sldMk cId="3508804685" sldId="291"/>
        </pc:sldMkLst>
      </pc:sldChg>
      <pc:sldChg chg="modAnim">
        <pc:chgData name="Gé Verbeek" userId="20d2065d-8055-4a68-a463-00777506795f" providerId="ADAL" clId="{E1940A51-2B58-48FD-8C88-495CED590E4C}" dt="2022-11-24T18:51:12.420" v="13"/>
        <pc:sldMkLst>
          <pc:docMk/>
          <pc:sldMk cId="2766501046" sldId="301"/>
        </pc:sldMkLst>
      </pc:sldChg>
      <pc:sldChg chg="modAnim">
        <pc:chgData name="Gé Verbeek" userId="20d2065d-8055-4a68-a463-00777506795f" providerId="ADAL" clId="{E1940A51-2B58-48FD-8C88-495CED590E4C}" dt="2022-11-24T19:00:06.994" v="41"/>
        <pc:sldMkLst>
          <pc:docMk/>
          <pc:sldMk cId="0" sldId="328"/>
        </pc:sldMkLst>
      </pc:sldChg>
      <pc:sldChg chg="modSp modAnim">
        <pc:chgData name="Gé Verbeek" userId="20d2065d-8055-4a68-a463-00777506795f" providerId="ADAL" clId="{E1940A51-2B58-48FD-8C88-495CED590E4C}" dt="2022-11-24T18:54:46.098" v="36"/>
        <pc:sldMkLst>
          <pc:docMk/>
          <pc:sldMk cId="0" sldId="366"/>
        </pc:sldMkLst>
        <pc:picChg chg="mod">
          <ac:chgData name="Gé Verbeek" userId="20d2065d-8055-4a68-a463-00777506795f" providerId="ADAL" clId="{E1940A51-2B58-48FD-8C88-495CED590E4C}" dt="2022-11-24T18:54:36.962" v="34" actId="1076"/>
          <ac:picMkLst>
            <pc:docMk/>
            <pc:sldMk cId="0" sldId="366"/>
            <ac:picMk id="2" creationId="{0CC333A7-C9F5-4122-A58B-3EB11A93E6FE}"/>
          </ac:picMkLst>
        </pc:picChg>
      </pc:sldChg>
      <pc:sldChg chg="modAnim">
        <pc:chgData name="Gé Verbeek" userId="20d2065d-8055-4a68-a463-00777506795f" providerId="ADAL" clId="{E1940A51-2B58-48FD-8C88-495CED590E4C}" dt="2022-11-24T18:51:01.668" v="6"/>
        <pc:sldMkLst>
          <pc:docMk/>
          <pc:sldMk cId="2852106234" sldId="387"/>
        </pc:sldMkLst>
      </pc:sldChg>
      <pc:sldChg chg="modAnim">
        <pc:chgData name="Gé Verbeek" userId="20d2065d-8055-4a68-a463-00777506795f" providerId="ADAL" clId="{E1940A51-2B58-48FD-8C88-495CED590E4C}" dt="2022-11-24T18:59:55.938" v="40"/>
        <pc:sldMkLst>
          <pc:docMk/>
          <pc:sldMk cId="2536345340" sldId="389"/>
        </pc:sldMkLst>
      </pc:sldChg>
      <pc:sldChg chg="modAnim">
        <pc:chgData name="Gé Verbeek" userId="20d2065d-8055-4a68-a463-00777506795f" providerId="ADAL" clId="{E1940A51-2B58-48FD-8C88-495CED590E4C}" dt="2022-11-24T18:51:39.968" v="14"/>
        <pc:sldMkLst>
          <pc:docMk/>
          <pc:sldMk cId="2048432362" sldId="402"/>
        </pc:sldMkLst>
      </pc:sldChg>
      <pc:sldChg chg="modAnim">
        <pc:chgData name="Gé Verbeek" userId="20d2065d-8055-4a68-a463-00777506795f" providerId="ADAL" clId="{E1940A51-2B58-48FD-8C88-495CED590E4C}" dt="2022-11-24T18:52:21.056" v="17"/>
        <pc:sldMkLst>
          <pc:docMk/>
          <pc:sldMk cId="1583751310" sldId="403"/>
        </pc:sldMkLst>
      </pc:sldChg>
      <pc:sldChg chg="modAnim">
        <pc:chgData name="Gé Verbeek" userId="20d2065d-8055-4a68-a463-00777506795f" providerId="ADAL" clId="{E1940A51-2B58-48FD-8C88-495CED590E4C}" dt="2022-11-24T18:52:35.096" v="18"/>
        <pc:sldMkLst>
          <pc:docMk/>
          <pc:sldMk cId="4277708622" sldId="404"/>
        </pc:sldMkLst>
      </pc:sldChg>
      <pc:sldChg chg="modAnim">
        <pc:chgData name="Gé Verbeek" userId="20d2065d-8055-4a68-a463-00777506795f" providerId="ADAL" clId="{E1940A51-2B58-48FD-8C88-495CED590E4C}" dt="2022-11-24T18:52:41.505" v="19"/>
        <pc:sldMkLst>
          <pc:docMk/>
          <pc:sldMk cId="2668896264" sldId="405"/>
        </pc:sldMkLst>
      </pc:sldChg>
      <pc:sldChg chg="modAnim">
        <pc:chgData name="Gé Verbeek" userId="20d2065d-8055-4a68-a463-00777506795f" providerId="ADAL" clId="{E1940A51-2B58-48FD-8C88-495CED590E4C}" dt="2022-11-24T18:53:09.207" v="20"/>
        <pc:sldMkLst>
          <pc:docMk/>
          <pc:sldMk cId="3998376693" sldId="406"/>
        </pc:sldMkLst>
      </pc:sldChg>
      <pc:sldChg chg="modAnim">
        <pc:chgData name="Gé Verbeek" userId="20d2065d-8055-4a68-a463-00777506795f" providerId="ADAL" clId="{E1940A51-2B58-48FD-8C88-495CED590E4C}" dt="2022-11-24T18:53:27.214" v="21"/>
        <pc:sldMkLst>
          <pc:docMk/>
          <pc:sldMk cId="3187688321" sldId="409"/>
        </pc:sldMkLst>
      </pc:sldChg>
      <pc:sldChg chg="modAnim">
        <pc:chgData name="Gé Verbeek" userId="20d2065d-8055-4a68-a463-00777506795f" providerId="ADAL" clId="{E1940A51-2B58-48FD-8C88-495CED590E4C}" dt="2022-11-24T18:53:36.365" v="22"/>
        <pc:sldMkLst>
          <pc:docMk/>
          <pc:sldMk cId="2352397904" sldId="413"/>
        </pc:sldMkLst>
      </pc:sldChg>
      <pc:sldChg chg="modAnim">
        <pc:chgData name="Gé Verbeek" userId="20d2065d-8055-4a68-a463-00777506795f" providerId="ADAL" clId="{E1940A51-2B58-48FD-8C88-495CED590E4C}" dt="2022-11-24T18:53:57.001" v="24"/>
        <pc:sldMkLst>
          <pc:docMk/>
          <pc:sldMk cId="2359766317" sldId="414"/>
        </pc:sldMkLst>
      </pc:sldChg>
      <pc:sldChg chg="modAnim">
        <pc:chgData name="Gé Verbeek" userId="20d2065d-8055-4a68-a463-00777506795f" providerId="ADAL" clId="{E1940A51-2B58-48FD-8C88-495CED590E4C}" dt="2022-11-24T18:53:43.109" v="23"/>
        <pc:sldMkLst>
          <pc:docMk/>
          <pc:sldMk cId="3904245852" sldId="415"/>
        </pc:sldMkLst>
      </pc:sldChg>
      <pc:sldChg chg="modAnim">
        <pc:chgData name="Gé Verbeek" userId="20d2065d-8055-4a68-a463-00777506795f" providerId="ADAL" clId="{E1940A51-2B58-48FD-8C88-495CED590E4C}" dt="2022-11-24T18:52:06.523" v="16"/>
        <pc:sldMkLst>
          <pc:docMk/>
          <pc:sldMk cId="2399659279" sldId="418"/>
        </pc:sldMkLst>
      </pc:sldChg>
      <pc:sldChg chg="modAnim">
        <pc:chgData name="Gé Verbeek" userId="20d2065d-8055-4a68-a463-00777506795f" providerId="ADAL" clId="{E1940A51-2B58-48FD-8C88-495CED590E4C}" dt="2022-11-24T18:54:22.353" v="32"/>
        <pc:sldMkLst>
          <pc:docMk/>
          <pc:sldMk cId="4017542392" sldId="431"/>
        </pc:sldMkLst>
      </pc:sldChg>
      <pc:sldChg chg="modAnim">
        <pc:chgData name="Gé Verbeek" userId="20d2065d-8055-4a68-a463-00777506795f" providerId="ADAL" clId="{E1940A51-2B58-48FD-8C88-495CED590E4C}" dt="2022-11-24T18:54:57.171" v="37"/>
        <pc:sldMkLst>
          <pc:docMk/>
          <pc:sldMk cId="743390471" sldId="437"/>
        </pc:sldMkLst>
      </pc:sldChg>
      <pc:sldChg chg="modAnim">
        <pc:chgData name="Gé Verbeek" userId="20d2065d-8055-4a68-a463-00777506795f" providerId="ADAL" clId="{E1940A51-2B58-48FD-8C88-495CED590E4C}" dt="2022-11-24T18:56:12.100" v="38"/>
        <pc:sldMkLst>
          <pc:docMk/>
          <pc:sldMk cId="2550037816" sldId="440"/>
        </pc:sldMkLst>
      </pc:sldChg>
      <pc:sldChg chg="modAnim">
        <pc:chgData name="Gé Verbeek" userId="20d2065d-8055-4a68-a463-00777506795f" providerId="ADAL" clId="{E1940A51-2B58-48FD-8C88-495CED590E4C}" dt="2022-11-24T18:59:37.006" v="39"/>
        <pc:sldMkLst>
          <pc:docMk/>
          <pc:sldMk cId="3321149719" sldId="441"/>
        </pc:sldMkLst>
      </pc:sldChg>
      <pc:sldChg chg="modAnim">
        <pc:chgData name="Gé Verbeek" userId="20d2065d-8055-4a68-a463-00777506795f" providerId="ADAL" clId="{E1940A51-2B58-48FD-8C88-495CED590E4C}" dt="2022-11-24T19:00:18.881" v="42"/>
        <pc:sldMkLst>
          <pc:docMk/>
          <pc:sldMk cId="3010377453" sldId="448"/>
        </pc:sldMkLst>
      </pc:sldChg>
      <pc:sldChg chg="addSp delSp modSp add delAnim modAnim">
        <pc:chgData name="Gé Verbeek" userId="20d2065d-8055-4a68-a463-00777506795f" providerId="ADAL" clId="{E1940A51-2B58-48FD-8C88-495CED590E4C}" dt="2022-11-24T19:05:10.213" v="49" actId="1076"/>
        <pc:sldMkLst>
          <pc:docMk/>
          <pc:sldMk cId="3043345413" sldId="454"/>
        </pc:sldMkLst>
        <pc:spChg chg="del mod">
          <ac:chgData name="Gé Verbeek" userId="20d2065d-8055-4a68-a463-00777506795f" providerId="ADAL" clId="{E1940A51-2B58-48FD-8C88-495CED590E4C}" dt="2022-11-24T19:04:58.292" v="45" actId="478"/>
          <ac:spMkLst>
            <pc:docMk/>
            <pc:sldMk cId="3043345413" sldId="454"/>
            <ac:spMk id="4" creationId="{7515B490-E6A7-4A2D-B065-07CDF026B1E1}"/>
          </ac:spMkLst>
        </pc:spChg>
        <pc:picChg chg="del">
          <ac:chgData name="Gé Verbeek" userId="20d2065d-8055-4a68-a463-00777506795f" providerId="ADAL" clId="{E1940A51-2B58-48FD-8C88-495CED590E4C}" dt="2022-11-24T19:04:59.565" v="46" actId="478"/>
          <ac:picMkLst>
            <pc:docMk/>
            <pc:sldMk cId="3043345413" sldId="454"/>
            <ac:picMk id="2" creationId="{14056066-5C81-4C67-B3D0-4A390128E476}"/>
          </ac:picMkLst>
        </pc:picChg>
        <pc:picChg chg="add mod">
          <ac:chgData name="Gé Verbeek" userId="20d2065d-8055-4a68-a463-00777506795f" providerId="ADAL" clId="{E1940A51-2B58-48FD-8C88-495CED590E4C}" dt="2022-11-24T19:05:10.213" v="49" actId="1076"/>
          <ac:picMkLst>
            <pc:docMk/>
            <pc:sldMk cId="3043345413" sldId="454"/>
            <ac:picMk id="3" creationId="{39EC28F1-FC8F-46AE-A779-9A5BE05688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10262-FDCC-4551-9E8E-B41DAC6F40EB}" type="datetimeFigureOut">
              <a:rPr lang="nl-NL" smtClean="0"/>
              <a:t>24-11-2022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8CDF-8E2F-4D9F-8374-07B3FB2753DC}" type="slidenum">
              <a:rPr lang="nl-NL" smtClean="0"/>
              <a:t>‹nr.›</a:t>
            </a:fld>
            <a:endParaRPr lang="nl-NL"/>
          </a:p>
        </p:txBody>
      </p:sp>
    </p:spTree>
    <p:extLst>
      <p:ext uri="{BB962C8B-B14F-4D97-AF65-F5344CB8AC3E}">
        <p14:creationId xmlns:p14="http://schemas.microsoft.com/office/powerpoint/2010/main" val="145684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5</a:t>
            </a:fld>
            <a:endParaRPr lang="nl-NL"/>
          </a:p>
        </p:txBody>
      </p:sp>
    </p:spTree>
    <p:extLst>
      <p:ext uri="{BB962C8B-B14F-4D97-AF65-F5344CB8AC3E}">
        <p14:creationId xmlns:p14="http://schemas.microsoft.com/office/powerpoint/2010/main" val="323405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738CDF-8E2F-4D9F-8374-07B3FB2753DC}" type="slidenum">
              <a:rPr lang="nl-NL" smtClean="0"/>
              <a:t>8</a:t>
            </a:fld>
            <a:endParaRPr lang="nl-NL"/>
          </a:p>
        </p:txBody>
      </p:sp>
    </p:spTree>
    <p:extLst>
      <p:ext uri="{BB962C8B-B14F-4D97-AF65-F5344CB8AC3E}">
        <p14:creationId xmlns:p14="http://schemas.microsoft.com/office/powerpoint/2010/main" val="350108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jdelijke aanduiding voor dia-afbeelding 1">
            <a:extLst>
              <a:ext uri="{FF2B5EF4-FFF2-40B4-BE49-F238E27FC236}">
                <a16:creationId xmlns:a16="http://schemas.microsoft.com/office/drawing/2014/main" id="{08C18EC2-0701-4576-B50C-2179A455D1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Tijdelijke aanduiding voor notities 2">
            <a:extLst>
              <a:ext uri="{FF2B5EF4-FFF2-40B4-BE49-F238E27FC236}">
                <a16:creationId xmlns:a16="http://schemas.microsoft.com/office/drawing/2014/main" id="{2D94ADD4-F994-4BD7-AAB4-A2D25C34D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6260" name="Tijdelijke aanduiding voor dianummer 3">
            <a:extLst>
              <a:ext uri="{FF2B5EF4-FFF2-40B4-BE49-F238E27FC236}">
                <a16:creationId xmlns:a16="http://schemas.microsoft.com/office/drawing/2014/main" id="{3FF6DB38-8AC1-43C4-9BA6-C4856CC0C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0A597E-A16C-4A78-B9F8-300944D684D7}"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371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684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428391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401865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780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47556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174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7707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006093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214979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486762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5435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229924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962730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3136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873671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2797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991948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557708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049872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0698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61151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0C2A4DF-0FBC-4F54-BC60-F835AA6C692B}" type="datetimeFigureOut">
              <a:rPr lang="nl-NL" smtClean="0"/>
              <a:t>24-11-2022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50748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0C2A4DF-0FBC-4F54-BC60-F835AA6C692B}" type="datetimeFigureOut">
              <a:rPr lang="nl-NL" smtClean="0"/>
              <a:t>24-11-2022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62154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0C2A4DF-0FBC-4F54-BC60-F835AA6C692B}" type="datetimeFigureOut">
              <a:rPr lang="nl-NL" smtClean="0"/>
              <a:t>24-11-2022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9392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0C2A4DF-0FBC-4F54-BC60-F835AA6C692B}" type="datetimeFigureOut">
              <a:rPr lang="nl-NL" smtClean="0"/>
              <a:t>24-11-2022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22854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2A4DF-0FBC-4F54-BC60-F835AA6C692B}" type="datetimeFigureOut">
              <a:rPr lang="nl-NL" smtClean="0"/>
              <a:t>24-11-2022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65397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70C2A4DF-0FBC-4F54-BC60-F835AA6C692B}" type="datetimeFigureOut">
              <a:rPr lang="nl-NL" smtClean="0"/>
              <a:t>24-11-2022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50497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70C2A4DF-0FBC-4F54-BC60-F835AA6C692B}" type="datetimeFigureOut">
              <a:rPr lang="nl-NL" smtClean="0"/>
              <a:t>24-11-2022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89315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2A4DF-0FBC-4F54-BC60-F835AA6C692B}" type="datetimeFigureOut">
              <a:rPr lang="nl-NL" smtClean="0"/>
              <a:t>24-11-2022</a:t>
            </a:fld>
            <a:endParaRPr lang="nl-N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A643D5F-DB0C-43E2-A445-7F025C185C56}" type="slidenum">
              <a:rPr lang="nl-NL" smtClean="0"/>
              <a:t>‹nr.›</a:t>
            </a:fld>
            <a:endParaRPr lang="nl-NL"/>
          </a:p>
        </p:txBody>
      </p:sp>
    </p:spTree>
    <p:extLst>
      <p:ext uri="{BB962C8B-B14F-4D97-AF65-F5344CB8AC3E}">
        <p14:creationId xmlns:p14="http://schemas.microsoft.com/office/powerpoint/2010/main" val="26813508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92573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mentimeter.com/s/8e45c476a32a194468c1c8189540b21d/3a7fca59a1d7/ed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 y="0"/>
            <a:ext cx="92300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nl-NL" dirty="0"/>
              <a:t>Klimaat</a:t>
            </a:r>
          </a:p>
        </p:txBody>
      </p:sp>
      <p:sp>
        <p:nvSpPr>
          <p:cNvPr id="3" name="Ondertitel 2"/>
          <p:cNvSpPr>
            <a:spLocks noGrp="1"/>
          </p:cNvSpPr>
          <p:nvPr>
            <p:ph type="subTitle" idx="1"/>
          </p:nvPr>
        </p:nvSpPr>
        <p:spPr/>
        <p:txBody>
          <a:bodyPr/>
          <a:lstStyle/>
          <a:p>
            <a:r>
              <a:rPr lang="nl-NL" dirty="0"/>
              <a:t>Plantenfysiologie</a:t>
            </a:r>
          </a:p>
          <a:p>
            <a:r>
              <a:rPr lang="nl-NL" dirty="0"/>
              <a:t>Klas 2</a:t>
            </a:r>
          </a:p>
        </p:txBody>
      </p:sp>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585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647564" y="1700808"/>
            <a:ext cx="7848872" cy="4616648"/>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De temperatuur in de kas met een volwassen gewas mag best een paar dagen wat lager dan optimaal zijn. Voorwaarde is wel dat de koude periode daarna gecompenseerd wordt met een temperatuur boven het optimum. Deze methode heet </a:t>
            </a:r>
            <a:r>
              <a:rPr lang="nl-NL" sz="2400" b="1" u="sng" dirty="0">
                <a:latin typeface="Calibri" panose="020F0502020204030204" pitchFamily="34" charset="0"/>
                <a:cs typeface="Calibri" panose="020F0502020204030204" pitchFamily="34" charset="0"/>
              </a:rPr>
              <a:t>temperatuurintegratie.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Het is ideaal om energie te besparen. Temperatuurintegratie is mogelijk omdat de fotosynthese niet zo temperatuurgevoelig is. Bij 17 graden verloopt deze even snel als bij 23 graden. </a:t>
            </a:r>
          </a:p>
          <a:p>
            <a:endParaRPr lang="nl-NL" sz="2400" dirty="0">
              <a:latin typeface="Calibri" panose="020F0502020204030204" pitchFamily="34" charset="0"/>
              <a:cs typeface="Calibri" panose="020F0502020204030204" pitchFamily="34" charset="0"/>
            </a:endParaRPr>
          </a:p>
          <a:p>
            <a:pPr lvl="0">
              <a:spcBef>
                <a:spcPct val="20000"/>
              </a:spcBef>
            </a:pPr>
            <a:endParaRPr lang="nl-NL" sz="2500" dirty="0">
              <a:solidFill>
                <a:prstClr val="black"/>
              </a:solidFill>
            </a:endParaRPr>
          </a:p>
        </p:txBody>
      </p:sp>
    </p:spTree>
    <p:extLst>
      <p:ext uri="{BB962C8B-B14F-4D97-AF65-F5344CB8AC3E}">
        <p14:creationId xmlns:p14="http://schemas.microsoft.com/office/powerpoint/2010/main" val="15837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508653"/>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De volgende stap – afvoer van suikers uit het blad en omzetting in plantmateriaal – verloopt wel langzamer als het kouder is. Bij een volgroeide plant maakt het niet zoveel uit als het een paar dagen kouder is. De suikers worden dan tijdelijk opgeslagen.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Bij een jong gewas werkt het niet. Daar geeft een lagere temperatuur direct groeiremming. </a:t>
            </a:r>
          </a:p>
          <a:p>
            <a:pPr lvl="0">
              <a:spcBef>
                <a:spcPct val="20000"/>
              </a:spcBef>
            </a:pPr>
            <a:endParaRPr lang="nl-NL" sz="2500" dirty="0">
              <a:solidFill>
                <a:prstClr val="black"/>
              </a:solidFill>
            </a:endParaRPr>
          </a:p>
        </p:txBody>
      </p:sp>
    </p:spTree>
    <p:extLst>
      <p:ext uri="{BB962C8B-B14F-4D97-AF65-F5344CB8AC3E}">
        <p14:creationId xmlns:p14="http://schemas.microsoft.com/office/powerpoint/2010/main" val="42777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283976"/>
          </a:xfrm>
          <a:prstGeom prst="rect">
            <a:avLst/>
          </a:prstGeom>
          <a:noFill/>
        </p:spPr>
        <p:txBody>
          <a:bodyPr wrap="square" rtlCol="0">
            <a:spAutoFit/>
          </a:bodyPr>
          <a:lstStyle/>
          <a:p>
            <a:pPr lvl="0">
              <a:spcBef>
                <a:spcPct val="20000"/>
              </a:spcBef>
            </a:pPr>
            <a:r>
              <a:rPr lang="nl-NL" sz="2400" dirty="0">
                <a:latin typeface="Calibri" panose="020F0502020204030204" pitchFamily="34" charset="0"/>
                <a:cs typeface="Calibri" panose="020F0502020204030204" pitchFamily="34" charset="0"/>
              </a:rPr>
              <a:t>Waar het om gaat is dat over een langere tijd gemiddeld de gewenste temperatuur gerealiseerd wordt die voor de ontwikkeling van de plant noodzakelijk is. </a:t>
            </a:r>
          </a:p>
          <a:p>
            <a:pPr lvl="0">
              <a:spcBef>
                <a:spcPct val="20000"/>
              </a:spcBef>
            </a:pPr>
            <a:endParaRPr lang="nl-NL" sz="2400" dirty="0">
              <a:latin typeface="Calibri" panose="020F0502020204030204" pitchFamily="34" charset="0"/>
              <a:cs typeface="Calibri" panose="020F0502020204030204" pitchFamily="34" charset="0"/>
            </a:endParaRPr>
          </a:p>
          <a:p>
            <a:pPr lvl="0">
              <a:spcBef>
                <a:spcPct val="20000"/>
              </a:spcBef>
            </a:pPr>
            <a:endParaRPr lang="nl-NL" sz="2400" dirty="0">
              <a:latin typeface="Calibri" panose="020F0502020204030204" pitchFamily="34" charset="0"/>
              <a:cs typeface="Calibri" panose="020F0502020204030204" pitchFamily="34" charset="0"/>
            </a:endParaRPr>
          </a:p>
          <a:p>
            <a:pPr lvl="0">
              <a:spcBef>
                <a:spcPct val="20000"/>
              </a:spcBef>
            </a:pPr>
            <a:r>
              <a:rPr lang="nl-NL" sz="2400" dirty="0">
                <a:latin typeface="Calibri" panose="020F0502020204030204" pitchFamily="34" charset="0"/>
                <a:cs typeface="Calibri" panose="020F0502020204030204" pitchFamily="34" charset="0"/>
              </a:rPr>
              <a:t>Pas als teveel van dit gemiddelde wordt afgeweken wordt in de regeling ingegrepen. De afwijking wordt geregistreerd in de vorm van graaduren</a:t>
            </a:r>
            <a:r>
              <a:rPr lang="nl-NL" sz="2400" dirty="0">
                <a:solidFill>
                  <a:prstClr val="black"/>
                </a:solidFill>
                <a:latin typeface="Calibri" panose="020F0502020204030204" pitchFamily="34" charset="0"/>
                <a:cs typeface="Calibri" panose="020F0502020204030204" pitchFamily="34" charset="0"/>
              </a:rPr>
              <a:t>.</a:t>
            </a:r>
            <a:r>
              <a:rPr lang="nl-NL" sz="2500"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688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4154984"/>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Als de temperatuur gedurende 1 uur 1 ºC boven het setpoint (gewenst etmaal gemiddelde) ligt dan is een afwijking van 1 </a:t>
            </a:r>
            <a:r>
              <a:rPr lang="nl-NL" sz="2400" dirty="0" err="1">
                <a:latin typeface="Calibri" panose="020F0502020204030204" pitchFamily="34" charset="0"/>
                <a:cs typeface="Calibri" panose="020F0502020204030204" pitchFamily="34" charset="0"/>
              </a:rPr>
              <a:t>graaduur</a:t>
            </a:r>
            <a:r>
              <a:rPr lang="nl-NL" sz="2400" dirty="0">
                <a:latin typeface="Calibri" panose="020F0502020204030204" pitchFamily="34" charset="0"/>
                <a:cs typeface="Calibri" panose="020F0502020204030204" pitchFamily="34" charset="0"/>
              </a:rPr>
              <a:t> ontstaan. Als deze afwijking een heel etmaal duurt dan is een afwijking van een </a:t>
            </a:r>
            <a:r>
              <a:rPr lang="nl-NL" sz="2400" dirty="0" err="1">
                <a:latin typeface="Calibri" panose="020F0502020204030204" pitchFamily="34" charset="0"/>
                <a:cs typeface="Calibri" panose="020F0502020204030204" pitchFamily="34" charset="0"/>
              </a:rPr>
              <a:t>graaddag</a:t>
            </a:r>
            <a:r>
              <a:rPr lang="nl-NL" sz="2400" dirty="0">
                <a:latin typeface="Calibri" panose="020F0502020204030204" pitchFamily="34" charset="0"/>
                <a:cs typeface="Calibri" panose="020F0502020204030204" pitchFamily="34" charset="0"/>
              </a:rPr>
              <a:t> (24 </a:t>
            </a:r>
            <a:r>
              <a:rPr lang="nl-NL" sz="2400" dirty="0" err="1">
                <a:latin typeface="Calibri" panose="020F0502020204030204" pitchFamily="34" charset="0"/>
                <a:cs typeface="Calibri" panose="020F0502020204030204" pitchFamily="34" charset="0"/>
              </a:rPr>
              <a:t>graaduur</a:t>
            </a:r>
            <a:r>
              <a:rPr lang="nl-NL" sz="2400" dirty="0">
                <a:latin typeface="Calibri" panose="020F0502020204030204" pitchFamily="34" charset="0"/>
                <a:cs typeface="Calibri" panose="020F0502020204030204" pitchFamily="34" charset="0"/>
              </a:rPr>
              <a:t>) ontstaan.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In de klimaatregeling kan doorgaans opgegeven worden bij hoeveel graaduren afwijking gecorrigeerd moet gaan worden. Bij een positieve afwijking zal dan eerder gelucht gaan worden en bij een negatieve afwijking zal eerder worden verwarmd.</a:t>
            </a:r>
          </a:p>
        </p:txBody>
      </p:sp>
    </p:spTree>
    <p:extLst>
      <p:ext uri="{BB962C8B-B14F-4D97-AF65-F5344CB8AC3E}">
        <p14:creationId xmlns:p14="http://schemas.microsoft.com/office/powerpoint/2010/main" val="39983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descr="89c33de0ee5db48359fb88e0ece6fa49 (Beveiligde weergave) - Microsoft Word">
            <a:extLst>
              <a:ext uri="{FF2B5EF4-FFF2-40B4-BE49-F238E27FC236}">
                <a16:creationId xmlns:a16="http://schemas.microsoft.com/office/drawing/2014/main" id="{AC531949-F124-4334-BE65-2927BB617B62}"/>
              </a:ext>
            </a:extLst>
          </p:cNvPr>
          <p:cNvPicPr>
            <a:picLocks noChangeAspect="1"/>
          </p:cNvPicPr>
          <p:nvPr/>
        </p:nvPicPr>
        <p:blipFill rotWithShape="1">
          <a:blip r:embed="rId2">
            <a:extLst>
              <a:ext uri="{28A0092B-C50C-407E-A947-70E740481C1C}">
                <a14:useLocalDpi xmlns:a14="http://schemas.microsoft.com/office/drawing/2010/main" val="0"/>
              </a:ext>
            </a:extLst>
          </a:blip>
          <a:srcRect l="26268" t="60369" r="50289" b="7160"/>
          <a:stretch/>
        </p:blipFill>
        <p:spPr>
          <a:xfrm>
            <a:off x="1259632" y="1407726"/>
            <a:ext cx="6192688" cy="5160574"/>
          </a:xfrm>
          <a:prstGeom prst="rect">
            <a:avLst/>
          </a:prstGeom>
        </p:spPr>
      </p:pic>
    </p:spTree>
    <p:extLst>
      <p:ext uri="{BB962C8B-B14F-4D97-AF65-F5344CB8AC3E}">
        <p14:creationId xmlns:p14="http://schemas.microsoft.com/office/powerpoint/2010/main" val="425379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89792" y="1772816"/>
            <a:ext cx="7560840" cy="4228850"/>
          </a:xfrm>
          <a:prstGeom prst="rect">
            <a:avLst/>
          </a:prstGeom>
          <a:noFill/>
        </p:spPr>
        <p:txBody>
          <a:bodyPr wrap="square" rtlCol="0">
            <a:spAutoFit/>
          </a:bodyPr>
          <a:lstStyle/>
          <a:p>
            <a:pPr lvl="0">
              <a:spcBef>
                <a:spcPct val="20000"/>
              </a:spcBef>
            </a:pPr>
            <a:r>
              <a:rPr lang="nl-NL" sz="2400" dirty="0">
                <a:latin typeface="Calibri" panose="020F0502020204030204" pitchFamily="34" charset="0"/>
                <a:cs typeface="Calibri" panose="020F0502020204030204" pitchFamily="34" charset="0"/>
              </a:rPr>
              <a:t>Naast het maximaliseren van de isolatie in de winter zijn er voor onbelichte teelten wellicht kansen om verder gaande temperatuur integratie toe te passen. </a:t>
            </a:r>
          </a:p>
          <a:p>
            <a:pPr lvl="0">
              <a:spcBef>
                <a:spcPct val="20000"/>
              </a:spcBef>
            </a:pPr>
            <a:endParaRPr lang="nl-NL" sz="2400" dirty="0">
              <a:latin typeface="Calibri" panose="020F0502020204030204" pitchFamily="34" charset="0"/>
              <a:cs typeface="Calibri" panose="020F0502020204030204" pitchFamily="34" charset="0"/>
            </a:endParaRPr>
          </a:p>
          <a:p>
            <a:pPr lvl="0">
              <a:spcBef>
                <a:spcPct val="20000"/>
              </a:spcBef>
            </a:pPr>
            <a:r>
              <a:rPr lang="nl-NL" sz="2400" dirty="0">
                <a:latin typeface="Calibri" panose="020F0502020204030204" pitchFamily="34" charset="0"/>
                <a:cs typeface="Calibri" panose="020F0502020204030204" pitchFamily="34" charset="0"/>
              </a:rPr>
              <a:t>Bij koude dagen zou men dan wat lager in de temperatuur gaan, en deze achterstand inhalen bij wat warmere dagen.</a:t>
            </a:r>
          </a:p>
          <a:p>
            <a:pPr lvl="0">
              <a:spcBef>
                <a:spcPct val="20000"/>
              </a:spcBef>
            </a:pPr>
            <a:endParaRPr lang="nl-NL" sz="2400" dirty="0">
              <a:latin typeface="Calibri" panose="020F0502020204030204" pitchFamily="34" charset="0"/>
              <a:cs typeface="Calibri" panose="020F0502020204030204" pitchFamily="34" charset="0"/>
            </a:endParaRPr>
          </a:p>
          <a:p>
            <a:pPr lvl="0">
              <a:spcBef>
                <a:spcPct val="20000"/>
              </a:spcBef>
            </a:pPr>
            <a:r>
              <a:rPr lang="nl-NL" sz="2400" dirty="0">
                <a:latin typeface="Calibri" panose="020F0502020204030204" pitchFamily="34" charset="0"/>
                <a:cs typeface="Calibri" panose="020F0502020204030204" pitchFamily="34" charset="0"/>
              </a:rPr>
              <a:t>Zo kan de tuinder energie besparen. </a:t>
            </a:r>
          </a:p>
          <a:p>
            <a:pPr lvl="0">
              <a:spcBef>
                <a:spcPct val="20000"/>
              </a:spcBef>
            </a:pPr>
            <a:endParaRPr lang="nl-NL" sz="2400" dirty="0">
              <a:latin typeface="Calibri" panose="020F0502020204030204" pitchFamily="34" charset="0"/>
              <a:cs typeface="Calibri" panose="020F0502020204030204" pitchFamily="34" charset="0"/>
            </a:endParaRPr>
          </a:p>
          <a:p>
            <a:pPr lvl="0">
              <a:spcBef>
                <a:spcPct val="20000"/>
              </a:spcBef>
            </a:pPr>
            <a:endParaRPr lang="nl-NL" sz="2400" dirty="0"/>
          </a:p>
        </p:txBody>
      </p:sp>
    </p:spTree>
    <p:extLst>
      <p:ext uri="{BB962C8B-B14F-4D97-AF65-F5344CB8AC3E}">
        <p14:creationId xmlns:p14="http://schemas.microsoft.com/office/powerpoint/2010/main" val="356730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200800" cy="3785652"/>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Experimenten met vruchtgroenten wijzen uit dat lange termijn TI geen grote effecten op ontwikkeling en</a:t>
            </a:r>
            <a:br>
              <a:rPr lang="nl-NL" sz="2400" dirty="0">
                <a:latin typeface="Calibri" panose="020F0502020204030204" pitchFamily="34" charset="0"/>
                <a:cs typeface="Calibri" panose="020F0502020204030204" pitchFamily="34" charset="0"/>
              </a:rPr>
            </a:br>
            <a:r>
              <a:rPr lang="nl-NL" sz="2400" dirty="0">
                <a:latin typeface="Calibri" panose="020F0502020204030204" pitchFamily="34" charset="0"/>
                <a:cs typeface="Calibri" panose="020F0502020204030204" pitchFamily="34" charset="0"/>
              </a:rPr>
              <a:t>productie heeft. </a:t>
            </a: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Toch bevelen tuinders voor vruchtgroenten lange termijn TI niet aan omdat men beducht is voor</a:t>
            </a:r>
            <a:br>
              <a:rPr lang="nl-NL" sz="2400" dirty="0">
                <a:latin typeface="Calibri" panose="020F0502020204030204" pitchFamily="34" charset="0"/>
                <a:cs typeface="Calibri" panose="020F0502020204030204" pitchFamily="34" charset="0"/>
              </a:rPr>
            </a:br>
            <a:r>
              <a:rPr lang="nl-NL" sz="2400" dirty="0">
                <a:latin typeface="Calibri" panose="020F0502020204030204" pitchFamily="34" charset="0"/>
                <a:cs typeface="Calibri" panose="020F0502020204030204" pitchFamily="34" charset="0"/>
              </a:rPr>
              <a:t>onregelmatigheden, in het geval van paprika bijvoorbeeld voor wat betreft zetting.</a:t>
            </a:r>
            <a:endParaRPr lang="nl-NL" sz="2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6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584" y="1772816"/>
            <a:ext cx="6408712" cy="3785652"/>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Bloeiende potplanten met verschillende groeifasen en navenant langere teeltduur kennen goede mogelijkheden voor </a:t>
            </a:r>
            <a:r>
              <a:rPr lang="nl-NL" sz="2400" dirty="0" err="1">
                <a:latin typeface="Calibri" panose="020F0502020204030204" pitchFamily="34" charset="0"/>
                <a:cs typeface="Calibri" panose="020F0502020204030204" pitchFamily="34" charset="0"/>
              </a:rPr>
              <a:t>langetermijn</a:t>
            </a:r>
            <a:r>
              <a:rPr lang="nl-NL" sz="2400" dirty="0">
                <a:latin typeface="Calibri" panose="020F0502020204030204" pitchFamily="34" charset="0"/>
                <a:cs typeface="Calibri" panose="020F0502020204030204" pitchFamily="34" charset="0"/>
              </a:rPr>
              <a:t> TI.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De achterstand die in de ene fase in de winter wordt opgelopen kan in een andere fase in</a:t>
            </a:r>
            <a:br>
              <a:rPr lang="nl-NL" sz="2400" dirty="0">
                <a:latin typeface="Calibri" panose="020F0502020204030204" pitchFamily="34" charset="0"/>
                <a:cs typeface="Calibri" panose="020F0502020204030204" pitchFamily="34" charset="0"/>
              </a:rPr>
            </a:br>
            <a:r>
              <a:rPr lang="nl-NL" sz="2400" dirty="0">
                <a:latin typeface="Calibri" panose="020F0502020204030204" pitchFamily="34" charset="0"/>
                <a:cs typeface="Calibri" panose="020F0502020204030204" pitchFamily="34" charset="0"/>
              </a:rPr>
              <a:t>de zomer worden ingelopen.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Hierbij moet natuurlijk wel worden gelet op het behoud van kwaliteit en de juiste afleverdatum</a:t>
            </a:r>
            <a:r>
              <a:rPr lang="nl-NL" sz="2400" dirty="0"/>
              <a:t>.</a:t>
            </a:r>
            <a:endParaRPr lang="nl-NL" sz="2400" b="1" dirty="0"/>
          </a:p>
        </p:txBody>
      </p:sp>
      <p:sp>
        <p:nvSpPr>
          <p:cNvPr id="4" name="Tekstvak 3">
            <a:extLst>
              <a:ext uri="{FF2B5EF4-FFF2-40B4-BE49-F238E27FC236}">
                <a16:creationId xmlns:a16="http://schemas.microsoft.com/office/drawing/2014/main" id="{53DBC748-7765-4E49-B382-9F484FED71C0}"/>
              </a:ext>
            </a:extLst>
          </p:cNvPr>
          <p:cNvSpPr txBox="1"/>
          <p:nvPr/>
        </p:nvSpPr>
        <p:spPr>
          <a:xfrm>
            <a:off x="827584" y="836712"/>
            <a:ext cx="583601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Tree>
    <p:extLst>
      <p:ext uri="{BB962C8B-B14F-4D97-AF65-F5344CB8AC3E}">
        <p14:creationId xmlns:p14="http://schemas.microsoft.com/office/powerpoint/2010/main" val="235239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683568" y="1720840"/>
            <a:ext cx="6458292" cy="3416320"/>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Bij korte teelten zoals bijvoorbeeld potchrysant kan de leverdatum vertraging oplopen als niet</a:t>
            </a:r>
            <a:br>
              <a:rPr lang="nl-NL" sz="2400" dirty="0">
                <a:latin typeface="Calibri" panose="020F0502020204030204" pitchFamily="34" charset="0"/>
                <a:cs typeface="Calibri" panose="020F0502020204030204" pitchFamily="34" charset="0"/>
              </a:rPr>
            </a:br>
            <a:r>
              <a:rPr lang="nl-NL" sz="2400" dirty="0">
                <a:latin typeface="Calibri" panose="020F0502020204030204" pitchFamily="34" charset="0"/>
                <a:cs typeface="Calibri" panose="020F0502020204030204" pitchFamily="34" charset="0"/>
              </a:rPr>
              <a:t>binnen de teeltduur gecompenseerd kan worden, wat in het geval van afspraken als bij contracteelt niet gewenst is.</a:t>
            </a:r>
          </a:p>
          <a:p>
            <a:endParaRPr lang="nl-NL" sz="2400" b="1"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Het kan ook leiden tot stagnatie binnen het bedrijf als de planning van ruimte en arbeid niet kan worden</a:t>
            </a:r>
            <a:endParaRPr lang="nl-NL" sz="2400" b="1"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138F9092-930E-4A62-B093-F3C32788F345}"/>
              </a:ext>
            </a:extLst>
          </p:cNvPr>
          <p:cNvSpPr txBox="1"/>
          <p:nvPr/>
        </p:nvSpPr>
        <p:spPr>
          <a:xfrm>
            <a:off x="683568" y="836712"/>
            <a:ext cx="5980034"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Tree>
    <p:extLst>
      <p:ext uri="{BB962C8B-B14F-4D97-AF65-F5344CB8AC3E}">
        <p14:creationId xmlns:p14="http://schemas.microsoft.com/office/powerpoint/2010/main" val="39042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10084" y="1844824"/>
            <a:ext cx="6530300" cy="3046988"/>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In het geval van snijbloemen is </a:t>
            </a:r>
            <a:r>
              <a:rPr lang="nl-NL" sz="2400" dirty="0" err="1">
                <a:latin typeface="Calibri" panose="020F0502020204030204" pitchFamily="34" charset="0"/>
                <a:cs typeface="Calibri" panose="020F0502020204030204" pitchFamily="34" charset="0"/>
              </a:rPr>
              <a:t>langetermijn</a:t>
            </a:r>
            <a:r>
              <a:rPr lang="nl-NL" sz="2400" dirty="0">
                <a:latin typeface="Calibri" panose="020F0502020204030204" pitchFamily="34" charset="0"/>
                <a:cs typeface="Calibri" panose="020F0502020204030204" pitchFamily="34" charset="0"/>
              </a:rPr>
              <a:t> TI riskant, omdat de kwaliteit van het </a:t>
            </a:r>
            <a:r>
              <a:rPr lang="nl-NL" sz="2400" dirty="0" err="1">
                <a:latin typeface="Calibri" panose="020F0502020204030204" pitchFamily="34" charset="0"/>
                <a:cs typeface="Calibri" panose="020F0502020204030204" pitchFamily="34" charset="0"/>
              </a:rPr>
              <a:t>oogstbaar</a:t>
            </a:r>
            <a:r>
              <a:rPr lang="nl-NL" sz="2400" dirty="0">
                <a:latin typeface="Calibri" panose="020F0502020204030204" pitchFamily="34" charset="0"/>
                <a:cs typeface="Calibri" panose="020F0502020204030204" pitchFamily="34" charset="0"/>
              </a:rPr>
              <a:t> product er te lijden van kan hebben (bijvoorbeeld een afwijkende stengelmaat).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Het kwaliteitsaspect bij snijbloemen is dusdanig belangrijk dat hier weinig ruimte voor compromis is. </a:t>
            </a:r>
            <a:endParaRPr lang="nl-NL" sz="2400" b="1"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07D7E78E-399F-4E22-BF4D-FC48DF76F06C}"/>
              </a:ext>
            </a:extLst>
          </p:cNvPr>
          <p:cNvSpPr txBox="1"/>
          <p:nvPr/>
        </p:nvSpPr>
        <p:spPr>
          <a:xfrm>
            <a:off x="922020" y="83671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Tree>
    <p:extLst>
      <p:ext uri="{BB962C8B-B14F-4D97-AF65-F5344CB8AC3E}">
        <p14:creationId xmlns:p14="http://schemas.microsoft.com/office/powerpoint/2010/main" val="23597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1777459"/>
            <a:ext cx="6170260" cy="2308324"/>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De temperatuur van vruchtgroenten moeten binnen een week worden gecompenseerd.</a:t>
            </a: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De temperatuur voor  potplanten binnen 1,5 tot 2 weken.</a:t>
            </a:r>
            <a:endParaRPr lang="nl-NL" sz="2400" b="1"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3E50D464-3335-4330-90E9-65426F1211C1}"/>
              </a:ext>
            </a:extLst>
          </p:cNvPr>
          <p:cNvPicPr>
            <a:picLocks noChangeAspect="1"/>
          </p:cNvPicPr>
          <p:nvPr/>
        </p:nvPicPr>
        <p:blipFill>
          <a:blip r:embed="rId2"/>
          <a:stretch>
            <a:fillRect/>
          </a:stretch>
        </p:blipFill>
        <p:spPr>
          <a:xfrm>
            <a:off x="4932040" y="4472533"/>
            <a:ext cx="2762250" cy="1657350"/>
          </a:xfrm>
          <a:prstGeom prst="rect">
            <a:avLst/>
          </a:prstGeom>
        </p:spPr>
      </p:pic>
      <p:sp>
        <p:nvSpPr>
          <p:cNvPr id="4" name="Tekstvak 3">
            <a:extLst>
              <a:ext uri="{FF2B5EF4-FFF2-40B4-BE49-F238E27FC236}">
                <a16:creationId xmlns:a16="http://schemas.microsoft.com/office/drawing/2014/main" id="{ACB04DCC-22AF-4403-810C-CEDB7D928C7E}"/>
              </a:ext>
            </a:extLst>
          </p:cNvPr>
          <p:cNvSpPr txBox="1"/>
          <p:nvPr/>
        </p:nvSpPr>
        <p:spPr>
          <a:xfrm>
            <a:off x="922020" y="83671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Tree>
    <p:extLst>
      <p:ext uri="{BB962C8B-B14F-4D97-AF65-F5344CB8AC3E}">
        <p14:creationId xmlns:p14="http://schemas.microsoft.com/office/powerpoint/2010/main" val="10574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95950" y="83671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2146742"/>
          </a:xfrm>
          <a:prstGeom prst="rect">
            <a:avLst/>
          </a:prstGeom>
          <a:noFill/>
        </p:spPr>
        <p:txBody>
          <a:bodyPr wrap="square" rtlCol="0">
            <a:spAutoFit/>
          </a:bodyPr>
          <a:lstStyle/>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Meet de hoogte van de plant van de diverse proeven en bereken de lengtegroei per week</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Schrijf dit op in het Excelbestand</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Maak een foto van de 0-proef naast een plant van de praktijkproef en beschrijf de verschillen.</a:t>
            </a:r>
          </a:p>
          <a:p>
            <a:pPr marL="214313" indent="-214313">
              <a:buFont typeface="Arial" panose="020B0604020202020204" pitchFamily="34" charset="0"/>
              <a:buChar char="•"/>
            </a:pPr>
            <a:endParaRPr lang="nl-NL" sz="1350"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46841"/>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81128"/>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830997"/>
          </a:xfrm>
          <a:prstGeom prst="rect">
            <a:avLst/>
          </a:prstGeom>
          <a:noFill/>
        </p:spPr>
        <p:txBody>
          <a:bodyPr wrap="square" rtlCol="0">
            <a:spAutoFit/>
          </a:bodyPr>
          <a:lstStyle/>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Meet bij alle plekken de temperatuur en noteer dit op het invulformulier</a:t>
            </a:r>
            <a:endParaRPr lang="nl-NL" sz="1350" dirty="0">
              <a:latin typeface="Calibri" panose="020F0502020204030204" pitchFamily="34" charset="0"/>
              <a:cs typeface="Calibri" panose="020F0502020204030204" pitchFamily="34" charset="0"/>
            </a:endParaRPr>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46841"/>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81128"/>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4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a:extLst>
              <a:ext uri="{FF2B5EF4-FFF2-40B4-BE49-F238E27FC236}">
                <a16:creationId xmlns:a16="http://schemas.microsoft.com/office/drawing/2014/main" id="{FB613EC7-5C13-44C3-B643-A5BFCD4FA446}"/>
              </a:ext>
            </a:extLst>
          </p:cNvPr>
          <p:cNvSpPr>
            <a:spLocks noGrp="1" noChangeArrowheads="1"/>
          </p:cNvSpPr>
          <p:nvPr>
            <p:ph type="title"/>
          </p:nvPr>
        </p:nvSpPr>
        <p:spPr>
          <a:xfrm>
            <a:off x="774700" y="1431131"/>
            <a:ext cx="6754813" cy="667941"/>
          </a:xfrm>
        </p:spPr>
        <p:txBody>
          <a:bodyPr/>
          <a:lstStyle/>
          <a:p>
            <a:pPr eaLnBrk="1" hangingPunct="1"/>
            <a:r>
              <a:rPr lang="nl-NL" altLang="nl-NL" b="1" dirty="0"/>
              <a:t>Temperatuur</a:t>
            </a:r>
          </a:p>
        </p:txBody>
      </p:sp>
      <p:sp>
        <p:nvSpPr>
          <p:cNvPr id="47107" name="Tijdelijke aanduiding voor inhoud 2">
            <a:extLst>
              <a:ext uri="{FF2B5EF4-FFF2-40B4-BE49-F238E27FC236}">
                <a16:creationId xmlns:a16="http://schemas.microsoft.com/office/drawing/2014/main" id="{DA03BF86-BD60-4D23-8CE1-1A3767B1EB65}"/>
              </a:ext>
            </a:extLst>
          </p:cNvPr>
          <p:cNvSpPr>
            <a:spLocks noGrp="1" noChangeArrowheads="1"/>
          </p:cNvSpPr>
          <p:nvPr>
            <p:ph idx="1"/>
          </p:nvPr>
        </p:nvSpPr>
        <p:spPr>
          <a:xfrm>
            <a:off x="774700" y="2226469"/>
            <a:ext cx="6821488" cy="3263504"/>
          </a:xfrm>
        </p:spPr>
        <p:txBody>
          <a:bodyPr/>
          <a:lstStyle/>
          <a:p>
            <a:pPr indent="0">
              <a:buNone/>
              <a:defRPr/>
            </a:pPr>
            <a:endParaRPr lang="nl-NL" b="1" dirty="0"/>
          </a:p>
          <a:p>
            <a:pPr indent="0">
              <a:buNone/>
              <a:defRPr/>
            </a:pPr>
            <a:r>
              <a:rPr lang="nl-NL" sz="2400" b="1" dirty="0"/>
              <a:t>Plant heeft geen eigen temperatuurregeling</a:t>
            </a:r>
            <a:r>
              <a:rPr lang="nl-NL" sz="2400" dirty="0"/>
              <a:t>:</a:t>
            </a:r>
          </a:p>
          <a:p>
            <a:pPr indent="0">
              <a:buNone/>
              <a:defRPr/>
            </a:pPr>
            <a:endParaRPr lang="nl-NL" sz="2400" dirty="0"/>
          </a:p>
          <a:p>
            <a:pPr>
              <a:buFont typeface="Wingdings" panose="05000000000000000000" pitchFamily="2" charset="2"/>
              <a:buChar char="Ø"/>
              <a:defRPr/>
            </a:pPr>
            <a:r>
              <a:rPr lang="nl-NL" sz="2400" dirty="0"/>
              <a:t>volgt de ruimtetemperatuur</a:t>
            </a:r>
          </a:p>
          <a:p>
            <a:pPr>
              <a:buFont typeface="Wingdings" panose="05000000000000000000" pitchFamily="2" charset="2"/>
              <a:buChar char="Ø"/>
              <a:defRPr/>
            </a:pPr>
            <a:r>
              <a:rPr lang="nl-NL" sz="2400" dirty="0"/>
              <a:t>verdamping koelt de plant af</a:t>
            </a:r>
          </a:p>
          <a:p>
            <a:pPr>
              <a:buFont typeface="Wingdings" panose="05000000000000000000" pitchFamily="2" charset="2"/>
              <a:buChar char="Ø"/>
              <a:defRPr/>
            </a:pPr>
            <a:r>
              <a:rPr lang="nl-NL" sz="2400" dirty="0">
                <a:solidFill>
                  <a:srgbClr val="FF0000"/>
                </a:solidFill>
              </a:rPr>
              <a:t>instraling/belichting warmt de plant op</a:t>
            </a:r>
          </a:p>
          <a:p>
            <a:pPr>
              <a:buFont typeface="Wingdings" panose="05000000000000000000" pitchFamily="2" charset="2"/>
              <a:buChar char="Ø"/>
              <a:defRPr/>
            </a:pPr>
            <a:r>
              <a:rPr lang="nl-NL" sz="2400" dirty="0">
                <a:solidFill>
                  <a:srgbClr val="FF0000"/>
                </a:solidFill>
              </a:rPr>
              <a:t>uitstraling koelt de plant af</a:t>
            </a:r>
          </a:p>
          <a:p>
            <a:pPr>
              <a:defRPr/>
            </a:pPr>
            <a:endParaRPr lang="nl-NL" b="1" dirty="0"/>
          </a:p>
        </p:txBody>
      </p:sp>
      <p:pic>
        <p:nvPicPr>
          <p:cNvPr id="2" name="Afbeelding 1">
            <a:extLst>
              <a:ext uri="{FF2B5EF4-FFF2-40B4-BE49-F238E27FC236}">
                <a16:creationId xmlns:a16="http://schemas.microsoft.com/office/drawing/2014/main" id="{0CC333A7-C9F5-4122-A58B-3EB11A93E6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149080"/>
            <a:ext cx="2338388" cy="233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animEffect transition="in" filter="fade">
                                      <p:cBhvr>
                                        <p:cTn id="7" dur="1000"/>
                                        <p:tgtEl>
                                          <p:spTgt spid="47107">
                                            <p:txEl>
                                              <p:pRg st="3" end="3"/>
                                            </p:txEl>
                                          </p:spTgt>
                                        </p:tgtEl>
                                      </p:cBhvr>
                                    </p:animEffect>
                                    <p:anim calcmode="lin" valueType="num">
                                      <p:cBhvr>
                                        <p:cTn id="8"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3" end="3"/>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7107">
                                            <p:txEl>
                                              <p:pRg st="4" end="4"/>
                                            </p:txEl>
                                          </p:spTgt>
                                        </p:tgtEl>
                                        <p:attrNameLst>
                                          <p:attrName>style.visibility</p:attrName>
                                        </p:attrNameLst>
                                      </p:cBhvr>
                                      <p:to>
                                        <p:strVal val="visible"/>
                                      </p:to>
                                    </p:set>
                                    <p:animEffect transition="in" filter="fade">
                                      <p:cBhvr>
                                        <p:cTn id="16" dur="1000"/>
                                        <p:tgtEl>
                                          <p:spTgt spid="47107">
                                            <p:txEl>
                                              <p:pRg st="4" end="4"/>
                                            </p:txEl>
                                          </p:spTgt>
                                        </p:tgtEl>
                                      </p:cBhvr>
                                    </p:animEffect>
                                    <p:anim calcmode="lin" valueType="num">
                                      <p:cBhvr>
                                        <p:cTn id="17" dur="1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471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animEffect transition="in" filter="fade">
                                      <p:cBhvr>
                                        <p:cTn id="23" dur="1000"/>
                                        <p:tgtEl>
                                          <p:spTgt spid="47107">
                                            <p:txEl>
                                              <p:pRg st="5" end="5"/>
                                            </p:txEl>
                                          </p:spTgt>
                                        </p:tgtEl>
                                      </p:cBhvr>
                                    </p:animEffect>
                                    <p:anim calcmode="lin" valueType="num">
                                      <p:cBhvr>
                                        <p:cTn id="24" dur="10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471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7107">
                                            <p:txEl>
                                              <p:pRg st="6" end="6"/>
                                            </p:txEl>
                                          </p:spTgt>
                                        </p:tgtEl>
                                        <p:attrNameLst>
                                          <p:attrName>style.visibility</p:attrName>
                                        </p:attrNameLst>
                                      </p:cBhvr>
                                      <p:to>
                                        <p:strVal val="visible"/>
                                      </p:to>
                                    </p:set>
                                    <p:animEffect transition="in" filter="fade">
                                      <p:cBhvr>
                                        <p:cTn id="30" dur="1000"/>
                                        <p:tgtEl>
                                          <p:spTgt spid="47107">
                                            <p:txEl>
                                              <p:pRg st="6" end="6"/>
                                            </p:txEl>
                                          </p:spTgt>
                                        </p:tgtEl>
                                      </p:cBhvr>
                                    </p:animEffect>
                                    <p:anim calcmode="lin" valueType="num">
                                      <p:cBhvr>
                                        <p:cTn id="31" dur="10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471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801041"/>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Het gewas gebruikt een deel van het door het blad geabsorbeerde licht voor de fotosynthese (maar 5%). </a:t>
            </a:r>
          </a:p>
          <a:p>
            <a:r>
              <a:rPr lang="nl-NL" sz="2400" dirty="0">
                <a:latin typeface="Calibri" panose="020F0502020204030204" pitchFamily="34" charset="0"/>
                <a:cs typeface="Calibri" panose="020F0502020204030204" pitchFamily="34" charset="0"/>
              </a:rPr>
              <a:t>De rest van de aangevoerde lichtenergie verdwijnt in de vorm van:</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 reflectie en uitstraling 10 %</a:t>
            </a:r>
          </a:p>
          <a:p>
            <a:r>
              <a:rPr lang="nl-NL" sz="2400" dirty="0">
                <a:latin typeface="Calibri" panose="020F0502020204030204" pitchFamily="34" charset="0"/>
                <a:cs typeface="Calibri" panose="020F0502020204030204" pitchFamily="34" charset="0"/>
              </a:rPr>
              <a:t>• transmissie 10 %</a:t>
            </a:r>
          </a:p>
          <a:p>
            <a:r>
              <a:rPr lang="nl-NL" sz="2400" dirty="0">
                <a:latin typeface="Calibri" panose="020F0502020204030204" pitchFamily="34" charset="0"/>
                <a:cs typeface="Calibri" panose="020F0502020204030204" pitchFamily="34" charset="0"/>
              </a:rPr>
              <a:t>• convectie 15 %</a:t>
            </a:r>
          </a:p>
          <a:p>
            <a:r>
              <a:rPr lang="nl-NL" sz="2400" dirty="0">
                <a:latin typeface="Calibri" panose="020F0502020204030204" pitchFamily="34" charset="0"/>
                <a:cs typeface="Calibri" panose="020F0502020204030204" pitchFamily="34" charset="0"/>
              </a:rPr>
              <a:t>• verdamping</a:t>
            </a:r>
            <a:r>
              <a:rPr lang="nl-NL" sz="2400" dirty="0"/>
              <a:t> 60 %</a:t>
            </a:r>
          </a:p>
          <a:p>
            <a:r>
              <a:rPr lang="nl-NL" sz="2500" dirty="0">
                <a:solidFill>
                  <a:prstClr val="black"/>
                </a:solidFill>
              </a:rPr>
              <a:t> </a:t>
            </a:r>
          </a:p>
        </p:txBody>
      </p:sp>
      <p:pic>
        <p:nvPicPr>
          <p:cNvPr id="2" name="Afbeelding 1">
            <a:extLst>
              <a:ext uri="{FF2B5EF4-FFF2-40B4-BE49-F238E27FC236}">
                <a16:creationId xmlns:a16="http://schemas.microsoft.com/office/drawing/2014/main" id="{9596D426-0DA8-4BC8-84CB-DB49D8B7B687}"/>
              </a:ext>
            </a:extLst>
          </p:cNvPr>
          <p:cNvPicPr>
            <a:picLocks noChangeAspect="1"/>
          </p:cNvPicPr>
          <p:nvPr/>
        </p:nvPicPr>
        <p:blipFill>
          <a:blip r:embed="rId2"/>
          <a:stretch>
            <a:fillRect/>
          </a:stretch>
        </p:blipFill>
        <p:spPr>
          <a:xfrm>
            <a:off x="4808042" y="3145813"/>
            <a:ext cx="4320480" cy="2710741"/>
          </a:xfrm>
          <a:prstGeom prst="rect">
            <a:avLst/>
          </a:prstGeom>
        </p:spPr>
      </p:pic>
      <p:sp>
        <p:nvSpPr>
          <p:cNvPr id="3" name="Rechthoek 2">
            <a:extLst>
              <a:ext uri="{FF2B5EF4-FFF2-40B4-BE49-F238E27FC236}">
                <a16:creationId xmlns:a16="http://schemas.microsoft.com/office/drawing/2014/main" id="{1F6B710B-F0B4-4A10-9919-24342600483A}"/>
              </a:ext>
            </a:extLst>
          </p:cNvPr>
          <p:cNvSpPr/>
          <p:nvPr/>
        </p:nvSpPr>
        <p:spPr>
          <a:xfrm>
            <a:off x="755576" y="745154"/>
            <a:ext cx="7920880" cy="553998"/>
          </a:xfrm>
          <a:prstGeom prst="rect">
            <a:avLst/>
          </a:prstGeom>
        </p:spPr>
        <p:txBody>
          <a:bodyPr wrap="square">
            <a:spAutoFit/>
          </a:bodyPr>
          <a:lstStyle/>
          <a:p>
            <a:pPr lvl="0"/>
            <a:r>
              <a:rPr lang="nl-NL" sz="3000" b="1" dirty="0">
                <a:solidFill>
                  <a:prstClr val="black"/>
                </a:solidFill>
                <a:latin typeface="Calibri" panose="020F0502020204030204" pitchFamily="34" charset="0"/>
                <a:cs typeface="Calibri" panose="020F0502020204030204" pitchFamily="34" charset="0"/>
              </a:rPr>
              <a:t>Reflectie, uitstraling, convectie, verdamping</a:t>
            </a:r>
          </a:p>
        </p:txBody>
      </p:sp>
    </p:spTree>
    <p:extLst>
      <p:ext uri="{BB962C8B-B14F-4D97-AF65-F5344CB8AC3E}">
        <p14:creationId xmlns:p14="http://schemas.microsoft.com/office/powerpoint/2010/main" val="7433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53444" y="816793"/>
            <a:ext cx="6504347" cy="747713"/>
          </a:xfrm>
        </p:spPr>
        <p:txBody>
          <a:bodyPr/>
          <a:lstStyle/>
          <a:p>
            <a:pPr eaLnBrk="1" hangingPunct="1"/>
            <a:r>
              <a:rPr lang="nl-NL" altLang="nl-NL" b="1" dirty="0"/>
              <a:t>Reflectie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52349" y="1931286"/>
            <a:ext cx="6327964" cy="3553695"/>
          </a:xfrm>
        </p:spPr>
        <p:txBody>
          <a:bodyPr>
            <a:normAutofit fontScale="92500" lnSpcReduction="10000"/>
          </a:bodyPr>
          <a:lstStyle/>
          <a:p>
            <a:pPr indent="0">
              <a:buNone/>
              <a:defRPr/>
            </a:pPr>
            <a:endParaRPr lang="nl-NL" b="1" dirty="0"/>
          </a:p>
          <a:p>
            <a:pPr indent="0">
              <a:buNone/>
              <a:defRPr/>
            </a:pPr>
            <a:r>
              <a:rPr lang="nl-NL" sz="2400" dirty="0"/>
              <a:t>Een deel van het licht dat op het blad valt wordt gereflecteerd, en levert dus geen bijdrage aan de verdamping. (10%)</a:t>
            </a:r>
          </a:p>
          <a:p>
            <a:pPr indent="0">
              <a:buNone/>
              <a:defRPr/>
            </a:pPr>
            <a:endParaRPr lang="nl-NL" sz="2400" b="1" dirty="0"/>
          </a:p>
          <a:p>
            <a:pPr indent="0">
              <a:buNone/>
              <a:defRPr/>
            </a:pPr>
            <a:r>
              <a:rPr lang="nl-NL" sz="2400" dirty="0"/>
              <a:t>Planten</a:t>
            </a:r>
            <a:r>
              <a:rPr lang="nl-NL" sz="2400" b="1" dirty="0"/>
              <a:t> </a:t>
            </a:r>
            <a:r>
              <a:rPr lang="nl-NL" sz="2400" dirty="0"/>
              <a:t>met een glimmend blad hebben een lagere verdamping. (kijk bij het verschil tussen tomaat en paprika)</a:t>
            </a:r>
          </a:p>
          <a:p>
            <a:pPr indent="0">
              <a:buNone/>
              <a:defRPr/>
            </a:pPr>
            <a:endParaRPr lang="nl-NL" sz="2400" b="1" dirty="0"/>
          </a:p>
          <a:p>
            <a:pPr indent="0">
              <a:buNone/>
              <a:defRPr/>
            </a:pPr>
            <a:r>
              <a:rPr lang="nl-NL" sz="2400" dirty="0"/>
              <a:t>Sommige planten kunnen reflectie  actief inzetten, komkommer en aubergine laten bij hoge instraling een meer glimmend blad zien.</a:t>
            </a:r>
          </a:p>
        </p:txBody>
      </p:sp>
      <p:pic>
        <p:nvPicPr>
          <p:cNvPr id="2050" name="Picture 2" descr="Transmissie - Kaskieswijzer - Groen Kennisnet wiki">
            <a:extLst>
              <a:ext uri="{FF2B5EF4-FFF2-40B4-BE49-F238E27FC236}">
                <a16:creationId xmlns:a16="http://schemas.microsoft.com/office/drawing/2014/main" id="{ED523298-E213-47B1-983F-8CA64D4F1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23" y="518382"/>
            <a:ext cx="2581178" cy="13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89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584" y="764704"/>
            <a:ext cx="588559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en licht…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683568" y="1844824"/>
            <a:ext cx="7560840" cy="2323713"/>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De zon is de belangrijkste leverancier van energie. Zonlicht kan eventueel aangevuld worden met assimilatielicht.</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Het licht dat op het blad valt, gaat voor een deel door het blad heen. Dit verschijnsel noem je </a:t>
            </a:r>
            <a:r>
              <a:rPr lang="nl-NL" sz="2400" i="1" dirty="0">
                <a:latin typeface="Calibri" panose="020F0502020204030204" pitchFamily="34" charset="0"/>
                <a:cs typeface="Calibri" panose="020F0502020204030204" pitchFamily="34" charset="0"/>
              </a:rPr>
              <a:t>transmissie. </a:t>
            </a:r>
          </a:p>
          <a:p>
            <a:r>
              <a:rPr lang="nl-NL" sz="2500" dirty="0">
                <a:solidFill>
                  <a:prstClr val="black"/>
                </a:solidFill>
                <a:latin typeface="Calibri" panose="020F0502020204030204" pitchFamily="34" charset="0"/>
                <a:cs typeface="Calibri" panose="020F0502020204030204" pitchFamily="34" charset="0"/>
              </a:rPr>
              <a:t> </a:t>
            </a:r>
          </a:p>
        </p:txBody>
      </p:sp>
      <p:pic>
        <p:nvPicPr>
          <p:cNvPr id="2" name="Afbeelding 1">
            <a:extLst>
              <a:ext uri="{FF2B5EF4-FFF2-40B4-BE49-F238E27FC236}">
                <a16:creationId xmlns:a16="http://schemas.microsoft.com/office/drawing/2014/main" id="{C3B93B22-1F21-470D-8366-2878803FFD7A}"/>
              </a:ext>
            </a:extLst>
          </p:cNvPr>
          <p:cNvPicPr>
            <a:picLocks noChangeAspect="1"/>
          </p:cNvPicPr>
          <p:nvPr/>
        </p:nvPicPr>
        <p:blipFill>
          <a:blip r:embed="rId2"/>
          <a:stretch>
            <a:fillRect/>
          </a:stretch>
        </p:blipFill>
        <p:spPr>
          <a:xfrm>
            <a:off x="1979712" y="4005064"/>
            <a:ext cx="4514850" cy="2352675"/>
          </a:xfrm>
          <a:prstGeom prst="rect">
            <a:avLst/>
          </a:prstGeom>
        </p:spPr>
      </p:pic>
    </p:spTree>
    <p:extLst>
      <p:ext uri="{BB962C8B-B14F-4D97-AF65-F5344CB8AC3E}">
        <p14:creationId xmlns:p14="http://schemas.microsoft.com/office/powerpoint/2010/main" val="32003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46200" y="764704"/>
            <a:ext cx="5885598" cy="553998"/>
          </a:xfrm>
          <a:prstGeom prst="rect">
            <a:avLst/>
          </a:prstGeom>
          <a:noFill/>
        </p:spPr>
        <p:txBody>
          <a:bodyPr wrap="square" rtlCol="0">
            <a:spAutoFit/>
          </a:bodyPr>
          <a:lstStyle/>
          <a:p>
            <a:r>
              <a:rPr lang="nl-NL" altLang="nl-NL" sz="3000" b="1" dirty="0">
                <a:latin typeface="Calibri" panose="020F0502020204030204" pitchFamily="34" charset="0"/>
                <a:cs typeface="Calibri" panose="020F0502020204030204" pitchFamily="34" charset="0"/>
              </a:rPr>
              <a:t>Uitstraling</a:t>
            </a:r>
            <a:endParaRPr lang="nl-NL" sz="3000" b="1"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5632311"/>
          </a:xfrm>
          <a:prstGeom prst="rect">
            <a:avLst/>
          </a:prstGeom>
          <a:noFill/>
        </p:spPr>
        <p:txBody>
          <a:bodyPr wrap="square" rtlCol="0">
            <a:spAutoFit/>
          </a:bodyPr>
          <a:lstStyle/>
          <a:p>
            <a:pPr marL="342900" indent="-342900">
              <a:buFont typeface="Arial" panose="020B0604020202020204" pitchFamily="34" charset="0"/>
              <a:buChar char="•"/>
              <a:defRPr/>
            </a:pPr>
            <a:r>
              <a:rPr lang="nl-NL" sz="2400" dirty="0"/>
              <a:t>Uitstraling =  energieverlies naar een kouder </a:t>
            </a:r>
            <a:r>
              <a:rPr lang="nl-NL" sz="2400" dirty="0" err="1"/>
              <a:t>kasdek</a:t>
            </a:r>
            <a:endParaRPr lang="nl-NL" sz="2400" dirty="0"/>
          </a:p>
          <a:p>
            <a:pPr marL="342900" indent="-342900">
              <a:buFont typeface="Arial" panose="020B0604020202020204" pitchFamily="34" charset="0"/>
              <a:buChar char="•"/>
              <a:defRPr/>
            </a:pPr>
            <a:r>
              <a:rPr lang="nl-NL" sz="2400" dirty="0"/>
              <a:t>Hoogte van de uitstraling hangt af van het verschil tussen </a:t>
            </a:r>
            <a:r>
              <a:rPr lang="nl-NL" sz="2400" b="1" dirty="0" err="1"/>
              <a:t>T</a:t>
            </a:r>
            <a:r>
              <a:rPr lang="nl-NL" sz="2400" dirty="0" err="1"/>
              <a:t>kop</a:t>
            </a:r>
            <a:r>
              <a:rPr lang="nl-NL" sz="2400" dirty="0"/>
              <a:t>-gewas en </a:t>
            </a:r>
            <a:r>
              <a:rPr lang="nl-NL" sz="2400" b="1" dirty="0" err="1"/>
              <a:t>T</a:t>
            </a:r>
            <a:r>
              <a:rPr lang="nl-NL" sz="2400" dirty="0" err="1"/>
              <a:t>kasdek</a:t>
            </a:r>
            <a:endParaRPr lang="nl-NL" sz="2400" dirty="0"/>
          </a:p>
          <a:p>
            <a:pPr marL="342900" indent="-342900">
              <a:buFont typeface="Arial" panose="020B0604020202020204" pitchFamily="34" charset="0"/>
              <a:buChar char="•"/>
              <a:defRPr/>
            </a:pPr>
            <a:r>
              <a:rPr lang="nl-NL" sz="2400" b="1" dirty="0" err="1"/>
              <a:t>T</a:t>
            </a:r>
            <a:r>
              <a:rPr lang="nl-NL" sz="2400" dirty="0" err="1"/>
              <a:t>kasdek</a:t>
            </a:r>
            <a:r>
              <a:rPr lang="nl-NL" sz="2400" dirty="0"/>
              <a:t> is afhankelijk van </a:t>
            </a:r>
            <a:r>
              <a:rPr lang="nl-NL" sz="2400" b="1" dirty="0" err="1"/>
              <a:t>T</a:t>
            </a:r>
            <a:r>
              <a:rPr lang="nl-NL" sz="2400" dirty="0" err="1"/>
              <a:t>buitenlucht</a:t>
            </a:r>
            <a:r>
              <a:rPr lang="nl-NL" sz="2400" dirty="0"/>
              <a:t> en de uitstraling van het </a:t>
            </a:r>
            <a:r>
              <a:rPr lang="nl-NL" sz="2400" dirty="0" err="1"/>
              <a:t>kasdek</a:t>
            </a:r>
            <a:br>
              <a:rPr lang="nl-NL" sz="2400" dirty="0"/>
            </a:br>
            <a:r>
              <a:rPr lang="nl-NL" sz="2400" dirty="0"/>
              <a:t>De uitstraling van het </a:t>
            </a:r>
            <a:r>
              <a:rPr lang="nl-NL" sz="2400" dirty="0" err="1"/>
              <a:t>kasdek</a:t>
            </a:r>
            <a:r>
              <a:rPr lang="nl-NL" sz="2400" dirty="0"/>
              <a:t> is afhankelijk van de bewolkingsgraad. </a:t>
            </a:r>
          </a:p>
          <a:p>
            <a:pPr marL="342900" indent="-342900">
              <a:buFont typeface="Arial" panose="020B0604020202020204" pitchFamily="34" charset="0"/>
              <a:buChar char="•"/>
              <a:defRPr/>
            </a:pPr>
            <a:r>
              <a:rPr lang="nl-NL" sz="2400" dirty="0"/>
              <a:t>Bij bladeren lager in het gewas is de uitstraling meestal veel minder, omdat direct boven deze bladeren geen koud </a:t>
            </a:r>
            <a:r>
              <a:rPr lang="nl-NL" sz="2400" dirty="0" err="1"/>
              <a:t>kasdek</a:t>
            </a:r>
            <a:r>
              <a:rPr lang="nl-NL" sz="2400" dirty="0"/>
              <a:t> zit, maar andere relatief warme bladeren</a:t>
            </a: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0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46200" y="764704"/>
            <a:ext cx="5885598" cy="553998"/>
          </a:xfrm>
          <a:prstGeom prst="rect">
            <a:avLst/>
          </a:prstGeom>
          <a:noFill/>
        </p:spPr>
        <p:txBody>
          <a:bodyPr wrap="square" rtlCol="0">
            <a:spAutoFit/>
          </a:bodyPr>
          <a:lstStyle/>
          <a:p>
            <a:r>
              <a:rPr lang="nl-NL" altLang="nl-NL" sz="3000" b="1" dirty="0">
                <a:latin typeface="Calibri" panose="020F0502020204030204" pitchFamily="34" charset="0"/>
                <a:cs typeface="Calibri" panose="020F0502020204030204" pitchFamily="34" charset="0"/>
              </a:rPr>
              <a:t>Uitstraling</a:t>
            </a:r>
            <a:endParaRPr lang="nl-NL" sz="3000" b="1"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1200329"/>
          </a:xfrm>
          <a:prstGeom prst="rect">
            <a:avLst/>
          </a:prstGeom>
          <a:noFill/>
        </p:spPr>
        <p:txBody>
          <a:bodyPr wrap="square" rtlCol="0">
            <a:spAutoFit/>
          </a:bodyPr>
          <a:lstStyle/>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8E8A631D-F736-461D-816D-9167F9539C94}"/>
              </a:ext>
            </a:extLst>
          </p:cNvPr>
          <p:cNvPicPr>
            <a:picLocks noChangeAspect="1"/>
          </p:cNvPicPr>
          <p:nvPr/>
        </p:nvPicPr>
        <p:blipFill>
          <a:blip r:embed="rId2"/>
          <a:stretch>
            <a:fillRect/>
          </a:stretch>
        </p:blipFill>
        <p:spPr>
          <a:xfrm>
            <a:off x="323528" y="1315381"/>
            <a:ext cx="8244408" cy="4752967"/>
          </a:xfrm>
          <a:prstGeom prst="rect">
            <a:avLst/>
          </a:prstGeom>
        </p:spPr>
      </p:pic>
      <p:sp>
        <p:nvSpPr>
          <p:cNvPr id="5" name="Ovaal 4">
            <a:extLst>
              <a:ext uri="{FF2B5EF4-FFF2-40B4-BE49-F238E27FC236}">
                <a16:creationId xmlns:a16="http://schemas.microsoft.com/office/drawing/2014/main" id="{6D28A5D0-53A4-4464-B0D6-A7A9E3E51C64}"/>
              </a:ext>
            </a:extLst>
          </p:cNvPr>
          <p:cNvSpPr/>
          <p:nvPr/>
        </p:nvSpPr>
        <p:spPr>
          <a:xfrm>
            <a:off x="899592" y="2060848"/>
            <a:ext cx="1800200" cy="12003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8B61D3EE-CB4F-46F0-9489-3326B4AFC60B}"/>
              </a:ext>
            </a:extLst>
          </p:cNvPr>
          <p:cNvSpPr/>
          <p:nvPr/>
        </p:nvSpPr>
        <p:spPr>
          <a:xfrm>
            <a:off x="7020272" y="2060848"/>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D0692372-6F03-46FD-A148-3DC2F21E201D}"/>
              </a:ext>
            </a:extLst>
          </p:cNvPr>
          <p:cNvSpPr/>
          <p:nvPr/>
        </p:nvSpPr>
        <p:spPr>
          <a:xfrm>
            <a:off x="3131840" y="3573016"/>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10963AF-7215-4E07-849A-51384D85739B}"/>
              </a:ext>
            </a:extLst>
          </p:cNvPr>
          <p:cNvSpPr/>
          <p:nvPr/>
        </p:nvSpPr>
        <p:spPr>
          <a:xfrm>
            <a:off x="6012160" y="3884856"/>
            <a:ext cx="122413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391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46200" y="764704"/>
            <a:ext cx="5885598" cy="553998"/>
          </a:xfrm>
          <a:prstGeom prst="rect">
            <a:avLst/>
          </a:prstGeom>
          <a:noFill/>
        </p:spPr>
        <p:txBody>
          <a:bodyPr wrap="square" rtlCol="0">
            <a:spAutoFit/>
          </a:bodyPr>
          <a:lstStyle/>
          <a:p>
            <a:r>
              <a:rPr lang="nl-NL" altLang="nl-NL" sz="3000" b="1" dirty="0">
                <a:latin typeface="Calibri" panose="020F0502020204030204" pitchFamily="34" charset="0"/>
                <a:cs typeface="Calibri" panose="020F0502020204030204" pitchFamily="34" charset="0"/>
              </a:rPr>
              <a:t>Uitstraling</a:t>
            </a:r>
            <a:endParaRPr lang="nl-NL" sz="3000" b="1" dirty="0">
              <a:latin typeface="Calibri" panose="020F0502020204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72323C8D-9496-4F5E-B579-313EA8C81268}"/>
              </a:ext>
            </a:extLst>
          </p:cNvPr>
          <p:cNvPicPr>
            <a:picLocks noChangeAspect="1"/>
          </p:cNvPicPr>
          <p:nvPr/>
        </p:nvPicPr>
        <p:blipFill>
          <a:blip r:embed="rId2"/>
          <a:stretch>
            <a:fillRect/>
          </a:stretch>
        </p:blipFill>
        <p:spPr>
          <a:xfrm>
            <a:off x="611560" y="1309972"/>
            <a:ext cx="7577414" cy="4286275"/>
          </a:xfrm>
          <a:prstGeom prst="rect">
            <a:avLst/>
          </a:prstGeom>
        </p:spPr>
      </p:pic>
      <p:sp>
        <p:nvSpPr>
          <p:cNvPr id="10" name="Ovaal 9">
            <a:extLst>
              <a:ext uri="{FF2B5EF4-FFF2-40B4-BE49-F238E27FC236}">
                <a16:creationId xmlns:a16="http://schemas.microsoft.com/office/drawing/2014/main" id="{5CE8EC71-3A1F-4129-847C-60ADA6E5A802}"/>
              </a:ext>
            </a:extLst>
          </p:cNvPr>
          <p:cNvSpPr/>
          <p:nvPr/>
        </p:nvSpPr>
        <p:spPr>
          <a:xfrm>
            <a:off x="1475656" y="2348880"/>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324973CE-BD94-480E-8080-22C9F685B54D}"/>
              </a:ext>
            </a:extLst>
          </p:cNvPr>
          <p:cNvSpPr/>
          <p:nvPr/>
        </p:nvSpPr>
        <p:spPr>
          <a:xfrm>
            <a:off x="3137320" y="3569840"/>
            <a:ext cx="79208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74391F3E-7B6A-4E09-AFA2-0961B09FB199}"/>
              </a:ext>
            </a:extLst>
          </p:cNvPr>
          <p:cNvSpPr/>
          <p:nvPr/>
        </p:nvSpPr>
        <p:spPr>
          <a:xfrm>
            <a:off x="6876256" y="2132856"/>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E6FBA303-03ED-4D45-8AE3-D2A365913C94}"/>
              </a:ext>
            </a:extLst>
          </p:cNvPr>
          <p:cNvSpPr/>
          <p:nvPr/>
        </p:nvSpPr>
        <p:spPr>
          <a:xfrm>
            <a:off x="5724128" y="3785864"/>
            <a:ext cx="1224136" cy="651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809CA0F1-55BA-40A5-9B61-2AB444048256}"/>
              </a:ext>
            </a:extLst>
          </p:cNvPr>
          <p:cNvSpPr/>
          <p:nvPr/>
        </p:nvSpPr>
        <p:spPr>
          <a:xfrm>
            <a:off x="4139952" y="4797152"/>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E99F8C43-AD72-42D1-8CE2-8C6D523DAC38}"/>
              </a:ext>
            </a:extLst>
          </p:cNvPr>
          <p:cNvSpPr/>
          <p:nvPr/>
        </p:nvSpPr>
        <p:spPr>
          <a:xfrm>
            <a:off x="7020272" y="3429000"/>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2E708DA8-E2A9-4BD1-AB1D-ACD8899D276D}"/>
              </a:ext>
            </a:extLst>
          </p:cNvPr>
          <p:cNvSpPr txBox="1"/>
          <p:nvPr/>
        </p:nvSpPr>
        <p:spPr>
          <a:xfrm>
            <a:off x="395536" y="5733256"/>
            <a:ext cx="8496944" cy="923330"/>
          </a:xfrm>
          <a:prstGeom prst="rect">
            <a:avLst/>
          </a:prstGeom>
          <a:noFill/>
        </p:spPr>
        <p:txBody>
          <a:bodyPr wrap="square" rtlCol="0">
            <a:spAutoFit/>
          </a:bodyPr>
          <a:lstStyle/>
          <a:p>
            <a:r>
              <a:rPr lang="nl-NL" dirty="0"/>
              <a:t>Alleen bewolking is veranderd van onbewolkt naar zwaar bewolkt</a:t>
            </a:r>
          </a:p>
          <a:p>
            <a:r>
              <a:rPr lang="nl-NL" dirty="0"/>
              <a:t>Uitstraling boven gewas gaat van -52 W naar -46 W, verwarming van 90 naar 88, temp in de kas  van 14,9 naar 18,5, totale verwarming van 164 w naar 151 w</a:t>
            </a:r>
          </a:p>
        </p:txBody>
      </p:sp>
    </p:spTree>
    <p:extLst>
      <p:ext uri="{BB962C8B-B14F-4D97-AF65-F5344CB8AC3E}">
        <p14:creationId xmlns:p14="http://schemas.microsoft.com/office/powerpoint/2010/main" val="232043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962348" cy="3046988"/>
          </a:xfrm>
          <a:prstGeom prst="rect">
            <a:avLst/>
          </a:prstGeom>
          <a:noFill/>
        </p:spPr>
        <p:txBody>
          <a:bodyPr wrap="square" rtlCol="0">
            <a:spAutoFit/>
          </a:bodyPr>
          <a:lstStyle/>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1: Behandeling toets licht en groeifactoren</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2: Temperatuur integratie</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3: Temperatuur integratie en het effect van temperatuur op de plant</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4: Temperatuur en RV</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5: RV</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6: Temperatuur en groeiklimaat</a:t>
            </a:r>
          </a:p>
          <a:p>
            <a:pPr marL="214313" indent="-214313">
              <a:buFont typeface="Arial" panose="020B0604020202020204" pitchFamily="34" charset="0"/>
              <a:buChar char="•"/>
            </a:pPr>
            <a:r>
              <a:rPr lang="nl-NL" sz="2400" dirty="0">
                <a:latin typeface="Calibri" panose="020F0502020204030204" pitchFamily="34" charset="0"/>
                <a:cs typeface="Calibri" panose="020F0502020204030204" pitchFamily="34" charset="0"/>
              </a:rPr>
              <a:t>Les 7: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5036393"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764704"/>
            <a:ext cx="588559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Uitstraling en scherm</a:t>
            </a:r>
          </a:p>
        </p:txBody>
      </p:sp>
      <p:pic>
        <p:nvPicPr>
          <p:cNvPr id="5" name="Afbeelding 4">
            <a:extLst>
              <a:ext uri="{FF2B5EF4-FFF2-40B4-BE49-F238E27FC236}">
                <a16:creationId xmlns:a16="http://schemas.microsoft.com/office/drawing/2014/main" id="{4C33384A-1508-4985-9FE1-A6AA4EEB4371}"/>
              </a:ext>
            </a:extLst>
          </p:cNvPr>
          <p:cNvPicPr>
            <a:picLocks noChangeAspect="1"/>
          </p:cNvPicPr>
          <p:nvPr/>
        </p:nvPicPr>
        <p:blipFill>
          <a:blip r:embed="rId2"/>
          <a:stretch>
            <a:fillRect/>
          </a:stretch>
        </p:blipFill>
        <p:spPr>
          <a:xfrm>
            <a:off x="735360" y="1484784"/>
            <a:ext cx="8502832" cy="4392488"/>
          </a:xfrm>
          <a:prstGeom prst="rect">
            <a:avLst/>
          </a:prstGeom>
        </p:spPr>
      </p:pic>
      <p:sp>
        <p:nvSpPr>
          <p:cNvPr id="6" name="Ovaal 5">
            <a:extLst>
              <a:ext uri="{FF2B5EF4-FFF2-40B4-BE49-F238E27FC236}">
                <a16:creationId xmlns:a16="http://schemas.microsoft.com/office/drawing/2014/main" id="{05B10364-535D-4C33-A474-2BA851F4D456}"/>
              </a:ext>
            </a:extLst>
          </p:cNvPr>
          <p:cNvSpPr/>
          <p:nvPr/>
        </p:nvSpPr>
        <p:spPr>
          <a:xfrm>
            <a:off x="1835696" y="515719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8D69B661-EC23-4EFC-B734-128775CEA6C8}"/>
              </a:ext>
            </a:extLst>
          </p:cNvPr>
          <p:cNvSpPr/>
          <p:nvPr/>
        </p:nvSpPr>
        <p:spPr>
          <a:xfrm>
            <a:off x="4355976" y="5085184"/>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A07C92DC-79EE-4AC7-ABEE-1FCF5A8CB63F}"/>
              </a:ext>
            </a:extLst>
          </p:cNvPr>
          <p:cNvSpPr/>
          <p:nvPr/>
        </p:nvSpPr>
        <p:spPr>
          <a:xfrm>
            <a:off x="3491880" y="3933056"/>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A20F090A-C0EA-41A9-B825-B3090B1ACFCD}"/>
              </a:ext>
            </a:extLst>
          </p:cNvPr>
          <p:cNvSpPr/>
          <p:nvPr/>
        </p:nvSpPr>
        <p:spPr>
          <a:xfrm>
            <a:off x="7596336" y="3766974"/>
            <a:ext cx="1152128" cy="3821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3F25C2FD-5086-4D0A-B865-A776E8F3AFD5}"/>
              </a:ext>
            </a:extLst>
          </p:cNvPr>
          <p:cNvSpPr/>
          <p:nvPr/>
        </p:nvSpPr>
        <p:spPr>
          <a:xfrm>
            <a:off x="6372200" y="4149080"/>
            <a:ext cx="10081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3A6DBE49-C320-44C7-8422-E405F40AEF20}"/>
              </a:ext>
            </a:extLst>
          </p:cNvPr>
          <p:cNvSpPr/>
          <p:nvPr/>
        </p:nvSpPr>
        <p:spPr>
          <a:xfrm>
            <a:off x="7380312" y="2420888"/>
            <a:ext cx="720080" cy="193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B28B502-5C27-491C-85EE-E5D6C3C72D1B}"/>
              </a:ext>
            </a:extLst>
          </p:cNvPr>
          <p:cNvSpPr txBox="1"/>
          <p:nvPr/>
        </p:nvSpPr>
        <p:spPr>
          <a:xfrm>
            <a:off x="899592" y="5934670"/>
            <a:ext cx="7704856" cy="923330"/>
          </a:xfrm>
          <a:prstGeom prst="rect">
            <a:avLst/>
          </a:prstGeom>
          <a:noFill/>
        </p:spPr>
        <p:txBody>
          <a:bodyPr wrap="square" rtlCol="0">
            <a:spAutoFit/>
          </a:bodyPr>
          <a:lstStyle/>
          <a:p>
            <a:r>
              <a:rPr lang="nl-NL" dirty="0"/>
              <a:t>Scherm dicht: uitstraling boven gewas -24 w (was-52w). </a:t>
            </a:r>
            <a:r>
              <a:rPr lang="nl-NL" dirty="0" err="1"/>
              <a:t>Buisstemp</a:t>
            </a:r>
            <a:r>
              <a:rPr lang="nl-NL" dirty="0"/>
              <a:t> 68C was 90 C, Kas temp 19,1 was 14,9, </a:t>
            </a:r>
            <a:r>
              <a:rPr lang="nl-NL" dirty="0" err="1"/>
              <a:t>kasdek</a:t>
            </a:r>
            <a:r>
              <a:rPr lang="nl-NL" dirty="0"/>
              <a:t> 0C was 4,3 C verwarming 99,8 was 164 w.</a:t>
            </a:r>
          </a:p>
        </p:txBody>
      </p:sp>
    </p:spTree>
    <p:extLst>
      <p:ext uri="{BB962C8B-B14F-4D97-AF65-F5344CB8AC3E}">
        <p14:creationId xmlns:p14="http://schemas.microsoft.com/office/powerpoint/2010/main" val="16042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764704"/>
            <a:ext cx="588559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Convectie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046988"/>
          </a:xfrm>
          <a:prstGeom prst="rect">
            <a:avLst/>
          </a:prstGeom>
          <a:noFill/>
        </p:spPr>
        <p:txBody>
          <a:bodyPr wrap="square" rtlCol="0">
            <a:spAutoFit/>
          </a:bodyPr>
          <a:lstStyle/>
          <a:p>
            <a:r>
              <a:rPr lang="nl-NL" sz="2400" i="1" dirty="0">
                <a:latin typeface="Calibri" panose="020F0502020204030204" pitchFamily="34" charset="0"/>
                <a:cs typeface="Calibri" panose="020F0502020204030204" pitchFamily="34" charset="0"/>
              </a:rPr>
              <a:t>Convectie</a:t>
            </a:r>
            <a:r>
              <a:rPr lang="nl-NL" sz="2400" dirty="0">
                <a:latin typeface="Calibri" panose="020F0502020204030204" pitchFamily="34" charset="0"/>
                <a:cs typeface="Calibri" panose="020F0502020204030204" pitchFamily="34" charset="0"/>
              </a:rPr>
              <a:t> is de warmteafgifte aan de omgevingslucht van het blad. (15%)</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De convectie is afhankelijk van het verschil in temperatuur tussen het blad en de lucht en de luchtbeweging. Hoe meer luchtbeweging, hoe gemakkelijker de overdracht. </a:t>
            </a: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C5CC10CC-0148-4D82-B052-37BAF64C2EE1}"/>
              </a:ext>
            </a:extLst>
          </p:cNvPr>
          <p:cNvPicPr>
            <a:picLocks noChangeAspect="1"/>
          </p:cNvPicPr>
          <p:nvPr/>
        </p:nvPicPr>
        <p:blipFill>
          <a:blip r:embed="rId2"/>
          <a:stretch>
            <a:fillRect/>
          </a:stretch>
        </p:blipFill>
        <p:spPr>
          <a:xfrm>
            <a:off x="5436096" y="4149080"/>
            <a:ext cx="1866900" cy="2457450"/>
          </a:xfrm>
          <a:prstGeom prst="rect">
            <a:avLst/>
          </a:prstGeom>
        </p:spPr>
      </p:pic>
    </p:spTree>
    <p:extLst>
      <p:ext uri="{BB962C8B-B14F-4D97-AF65-F5344CB8AC3E}">
        <p14:creationId xmlns:p14="http://schemas.microsoft.com/office/powerpoint/2010/main" val="18497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0040" y="745534"/>
            <a:ext cx="588559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Verdamping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2308324"/>
          </a:xfrm>
          <a:prstGeom prst="rect">
            <a:avLst/>
          </a:prstGeom>
          <a:noFill/>
        </p:spPr>
        <p:txBody>
          <a:bodyPr wrap="square" rtlCol="0">
            <a:spAutoFit/>
          </a:bodyPr>
          <a:lstStyle/>
          <a:p>
            <a:endParaRPr lang="nl-NL" sz="2400" dirty="0">
              <a:latin typeface="Calibri" panose="020F0502020204030204" pitchFamily="34" charset="0"/>
              <a:cs typeface="Calibri" panose="020F0502020204030204" pitchFamily="34" charset="0"/>
            </a:endParaRPr>
          </a:p>
          <a:p>
            <a:r>
              <a:rPr lang="nl-NL" sz="2400" i="1" dirty="0">
                <a:latin typeface="Calibri" panose="020F0502020204030204" pitchFamily="34" charset="0"/>
                <a:cs typeface="Calibri" panose="020F0502020204030204" pitchFamily="34" charset="0"/>
              </a:rPr>
              <a:t>Verdamping </a:t>
            </a:r>
            <a:r>
              <a:rPr lang="nl-NL" sz="2400" dirty="0">
                <a:latin typeface="Calibri" panose="020F0502020204030204" pitchFamily="34" charset="0"/>
                <a:cs typeface="Calibri" panose="020F0502020204030204" pitchFamily="34" charset="0"/>
              </a:rPr>
              <a:t>Het grootste deel (60%) van de aangevoerde lichtenergie zet de plant echter om in verdampingswarmte</a:t>
            </a: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AD876C82-4312-46D8-95DA-445799D1CCB5}"/>
              </a:ext>
            </a:extLst>
          </p:cNvPr>
          <p:cNvPicPr>
            <a:picLocks noChangeAspect="1"/>
          </p:cNvPicPr>
          <p:nvPr/>
        </p:nvPicPr>
        <p:blipFill>
          <a:blip r:embed="rId2"/>
          <a:stretch>
            <a:fillRect/>
          </a:stretch>
        </p:blipFill>
        <p:spPr>
          <a:xfrm>
            <a:off x="2627784" y="3655840"/>
            <a:ext cx="3468793" cy="2308324"/>
          </a:xfrm>
          <a:prstGeom prst="rect">
            <a:avLst/>
          </a:prstGeom>
        </p:spPr>
      </p:pic>
    </p:spTree>
    <p:extLst>
      <p:ext uri="{BB962C8B-B14F-4D97-AF65-F5344CB8AC3E}">
        <p14:creationId xmlns:p14="http://schemas.microsoft.com/office/powerpoint/2010/main" val="13876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0040" y="745534"/>
            <a:ext cx="588559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Energie balans</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830997"/>
          </a:xfrm>
          <a:prstGeom prst="rect">
            <a:avLst/>
          </a:prstGeom>
          <a:noFill/>
        </p:spPr>
        <p:txBody>
          <a:bodyPr wrap="square" rtlCol="0">
            <a:spAutoFit/>
          </a:bodyPr>
          <a:lstStyle/>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D0CC4770-1D46-4F1C-A73B-36DA65E0C5F6}"/>
              </a:ext>
            </a:extLst>
          </p:cNvPr>
          <p:cNvPicPr>
            <a:picLocks noChangeAspect="1"/>
          </p:cNvPicPr>
          <p:nvPr/>
        </p:nvPicPr>
        <p:blipFill rotWithShape="1">
          <a:blip r:embed="rId2"/>
          <a:srcRect r="2929"/>
          <a:stretch/>
        </p:blipFill>
        <p:spPr>
          <a:xfrm>
            <a:off x="827584" y="1957239"/>
            <a:ext cx="3366676" cy="3245768"/>
          </a:xfrm>
          <a:prstGeom prst="rect">
            <a:avLst/>
          </a:prstGeom>
        </p:spPr>
      </p:pic>
      <p:pic>
        <p:nvPicPr>
          <p:cNvPr id="5" name="Afbeelding 4">
            <a:extLst>
              <a:ext uri="{FF2B5EF4-FFF2-40B4-BE49-F238E27FC236}">
                <a16:creationId xmlns:a16="http://schemas.microsoft.com/office/drawing/2014/main" id="{7316D58A-38B5-4773-AFDF-6CCBC41B4AFD}"/>
              </a:ext>
            </a:extLst>
          </p:cNvPr>
          <p:cNvPicPr>
            <a:picLocks noChangeAspect="1"/>
          </p:cNvPicPr>
          <p:nvPr/>
        </p:nvPicPr>
        <p:blipFill>
          <a:blip r:embed="rId3"/>
          <a:stretch>
            <a:fillRect/>
          </a:stretch>
        </p:blipFill>
        <p:spPr>
          <a:xfrm>
            <a:off x="4860032" y="2204864"/>
            <a:ext cx="2632588" cy="3245768"/>
          </a:xfrm>
          <a:prstGeom prst="rect">
            <a:avLst/>
          </a:prstGeom>
        </p:spPr>
      </p:pic>
    </p:spTree>
    <p:extLst>
      <p:ext uri="{BB962C8B-B14F-4D97-AF65-F5344CB8AC3E}">
        <p14:creationId xmlns:p14="http://schemas.microsoft.com/office/powerpoint/2010/main" val="244171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692696"/>
            <a:ext cx="5885598" cy="553998"/>
          </a:xfrm>
          <a:prstGeom prst="rect">
            <a:avLst/>
          </a:prstGeom>
          <a:noFill/>
        </p:spPr>
        <p:txBody>
          <a:bodyPr wrap="square" rtlCol="0">
            <a:spAutoFit/>
          </a:bodyPr>
          <a:lstStyle/>
          <a:p>
            <a:r>
              <a:rPr lang="nl-NL" sz="3000" b="1" dirty="0">
                <a:solidFill>
                  <a:prstClr val="black"/>
                </a:solidFill>
                <a:latin typeface="Calibri"/>
                <a:ea typeface="+mj-ea"/>
                <a:cs typeface="+mj-cs"/>
              </a:rPr>
              <a:t>Temperatuur &amp; Verdamping</a:t>
            </a:r>
            <a:endParaRPr lang="nl-NL" sz="3000" b="1"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128792" cy="3727174"/>
          </a:xfrm>
          <a:prstGeom prst="rect">
            <a:avLst/>
          </a:prstGeom>
          <a:noFill/>
        </p:spPr>
        <p:txBody>
          <a:bodyPr wrap="square" rtlCol="0">
            <a:spAutoFit/>
          </a:bodyPr>
          <a:lstStyle/>
          <a:p>
            <a:pPr lvl="0" defTabSz="914400">
              <a:spcBef>
                <a:spcPct val="20000"/>
              </a:spcBef>
            </a:pPr>
            <a:r>
              <a:rPr lang="nl-NL" sz="2400" dirty="0">
                <a:solidFill>
                  <a:prstClr val="black"/>
                </a:solidFill>
                <a:latin typeface="Calibri"/>
              </a:rPr>
              <a:t> </a:t>
            </a:r>
            <a:r>
              <a:rPr lang="nl-NL" sz="2400" b="1" dirty="0">
                <a:solidFill>
                  <a:prstClr val="black"/>
                </a:solidFill>
                <a:latin typeface="Calibri"/>
              </a:rPr>
              <a:t>Invloed op verdamping</a:t>
            </a:r>
          </a:p>
          <a:p>
            <a:pPr lvl="0" defTabSz="914400">
              <a:spcBef>
                <a:spcPct val="20000"/>
              </a:spcBef>
            </a:pPr>
            <a:r>
              <a:rPr lang="nl-NL" sz="2400" dirty="0">
                <a:solidFill>
                  <a:prstClr val="black"/>
                </a:solidFill>
                <a:latin typeface="Calibri"/>
              </a:rPr>
              <a:t>De belangrijkste manier voor een plant om energie ofwel warmte kwijt te raken is verdamping. </a:t>
            </a:r>
          </a:p>
          <a:p>
            <a:pPr lvl="0" defTabSz="914400">
              <a:spcBef>
                <a:spcPct val="20000"/>
              </a:spcBef>
            </a:pPr>
            <a:endParaRPr lang="nl-NL" sz="2400" dirty="0">
              <a:solidFill>
                <a:prstClr val="black"/>
              </a:solidFill>
              <a:latin typeface="Calibri"/>
            </a:endParaRPr>
          </a:p>
          <a:p>
            <a:pPr marL="342900" lvl="0" indent="-342900" defTabSz="914400">
              <a:spcBef>
                <a:spcPct val="20000"/>
              </a:spcBef>
              <a:buFont typeface="Arial" pitchFamily="34" charset="0"/>
              <a:buChar char="•"/>
            </a:pPr>
            <a:r>
              <a:rPr lang="nl-NL" sz="2400" dirty="0">
                <a:solidFill>
                  <a:prstClr val="black"/>
                </a:solidFill>
                <a:latin typeface="Calibri"/>
              </a:rPr>
              <a:t>Is de aanvoer van energie groter dan de afvoer, dan wordt het blad warmer. </a:t>
            </a:r>
          </a:p>
          <a:p>
            <a:pPr marL="342900" lvl="0" indent="-342900" defTabSz="914400">
              <a:spcBef>
                <a:spcPct val="20000"/>
              </a:spcBef>
              <a:buFont typeface="Arial" pitchFamily="34" charset="0"/>
              <a:buChar char="•"/>
            </a:pPr>
            <a:r>
              <a:rPr lang="nl-NL" sz="2400" dirty="0">
                <a:solidFill>
                  <a:prstClr val="black"/>
                </a:solidFill>
                <a:latin typeface="Calibri"/>
              </a:rPr>
              <a:t>Is de afvoer groter dan de aanvoer, dan koelt het blad af</a:t>
            </a:r>
          </a:p>
          <a:p>
            <a:endParaRPr lang="nl-NL" sz="25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11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91851" y="736948"/>
            <a:ext cx="6737661" cy="747713"/>
          </a:xfrm>
        </p:spPr>
        <p:txBody>
          <a:bodyPr>
            <a:normAutofit/>
          </a:bodyPr>
          <a:lstStyle/>
          <a:p>
            <a:pPr eaLnBrk="1" hangingPunct="1"/>
            <a:r>
              <a:rPr lang="nl-NL" altLang="nl-NL" sz="3000" b="1" dirty="0">
                <a:latin typeface="Calibri" panose="020F0502020204030204" pitchFamily="34" charset="0"/>
                <a:cs typeface="Calibri" panose="020F0502020204030204" pitchFamily="34" charset="0"/>
              </a:rPr>
              <a:t>Functie van verdamping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91851" y="2193500"/>
            <a:ext cx="5811257" cy="3553695"/>
          </a:xfrm>
        </p:spPr>
        <p:txBody>
          <a:bodyPr>
            <a:normAutofit/>
          </a:bodyPr>
          <a:lstStyle/>
          <a:p>
            <a:pPr indent="0">
              <a:buNone/>
              <a:defRPr/>
            </a:pPr>
            <a:endParaRPr lang="nl-NL" dirty="0"/>
          </a:p>
          <a:p>
            <a:pPr marL="257175" indent="-257175">
              <a:buFont typeface="Wingdings" panose="05000000000000000000" pitchFamily="2" charset="2"/>
              <a:buChar char="Ø"/>
              <a:defRPr/>
            </a:pPr>
            <a:r>
              <a:rPr lang="nl-NL" sz="2400" dirty="0">
                <a:latin typeface="Calibri" panose="020F0502020204030204" pitchFamily="34" charset="0"/>
                <a:cs typeface="Calibri" panose="020F0502020204030204" pitchFamily="34" charset="0"/>
              </a:rPr>
              <a:t>Koeling van de plant</a:t>
            </a:r>
          </a:p>
          <a:p>
            <a:pPr marL="257175" indent="-257175">
              <a:buFont typeface="Wingdings" panose="05000000000000000000" pitchFamily="2" charset="2"/>
              <a:buChar char="Ø"/>
              <a:defRPr/>
            </a:pPr>
            <a:endParaRPr lang="nl-NL" sz="2400" dirty="0">
              <a:latin typeface="Calibri" panose="020F0502020204030204" pitchFamily="34" charset="0"/>
              <a:cs typeface="Calibri" panose="020F0502020204030204" pitchFamily="34" charset="0"/>
            </a:endParaRPr>
          </a:p>
          <a:p>
            <a:pPr marL="257175" indent="-257175">
              <a:buFont typeface="Wingdings" panose="05000000000000000000" pitchFamily="2" charset="2"/>
              <a:buChar char="Ø"/>
              <a:defRPr/>
            </a:pPr>
            <a:r>
              <a:rPr lang="nl-NL" sz="2400" dirty="0">
                <a:latin typeface="Calibri" panose="020F0502020204030204" pitchFamily="34" charset="0"/>
                <a:cs typeface="Calibri" panose="020F0502020204030204" pitchFamily="34" charset="0"/>
              </a:rPr>
              <a:t>Transport van voedingstoffen in de plant</a:t>
            </a:r>
          </a:p>
          <a:p>
            <a:pPr marL="257175" indent="-257175">
              <a:buFont typeface="Wingdings" panose="05000000000000000000" pitchFamily="2" charset="2"/>
              <a:buChar char="Ø"/>
              <a:defRPr/>
            </a:pPr>
            <a:endParaRPr lang="nl-NL" sz="2400" dirty="0">
              <a:latin typeface="Calibri" panose="020F0502020204030204" pitchFamily="34" charset="0"/>
              <a:cs typeface="Calibri" panose="020F0502020204030204" pitchFamily="34" charset="0"/>
            </a:endParaRPr>
          </a:p>
          <a:p>
            <a:pPr marL="257175" indent="-257175">
              <a:buFont typeface="Wingdings" panose="05000000000000000000" pitchFamily="2" charset="2"/>
              <a:buChar char="Ø"/>
              <a:defRPr/>
            </a:pPr>
            <a:r>
              <a:rPr lang="nl-NL" sz="2400" dirty="0">
                <a:latin typeface="Calibri" panose="020F0502020204030204" pitchFamily="34" charset="0"/>
                <a:cs typeface="Calibri" panose="020F0502020204030204" pitchFamily="34" charset="0"/>
              </a:rPr>
              <a:t>Opname van voedingstoffen zoals calcium</a:t>
            </a:r>
          </a:p>
        </p:txBody>
      </p:sp>
      <p:pic>
        <p:nvPicPr>
          <p:cNvPr id="4098" name="Picture 2" descr="Ken de Natuur">
            <a:extLst>
              <a:ext uri="{FF2B5EF4-FFF2-40B4-BE49-F238E27FC236}">
                <a16:creationId xmlns:a16="http://schemas.microsoft.com/office/drawing/2014/main" id="{149A1B29-AC85-4B4F-9116-903401136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674994"/>
            <a:ext cx="2380857" cy="161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4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a:extLst>
              <a:ext uri="{FF2B5EF4-FFF2-40B4-BE49-F238E27FC236}">
                <a16:creationId xmlns:a16="http://schemas.microsoft.com/office/drawing/2014/main" id="{7CA8B2B1-DADE-46A3-90AF-1CF84D2BE2C1}"/>
              </a:ext>
            </a:extLst>
          </p:cNvPr>
          <p:cNvSpPr>
            <a:spLocks noGrp="1" noChangeArrowheads="1"/>
          </p:cNvSpPr>
          <p:nvPr>
            <p:ph type="title"/>
          </p:nvPr>
        </p:nvSpPr>
        <p:spPr/>
        <p:txBody>
          <a:bodyPr>
            <a:normAutofit/>
          </a:bodyPr>
          <a:lstStyle/>
          <a:p>
            <a:pPr eaLnBrk="1" hangingPunct="1"/>
            <a:r>
              <a:rPr lang="nl-NL" altLang="nl-NL" sz="3000" dirty="0">
                <a:latin typeface="Calibri" panose="020F0502020204030204" pitchFamily="34" charset="0"/>
                <a:cs typeface="Calibri" panose="020F0502020204030204" pitchFamily="34" charset="0"/>
              </a:rPr>
              <a:t>De rol van de huidmondjes</a:t>
            </a:r>
            <a:endParaRPr lang="nl-NL" altLang="nl-NL" sz="3000" b="1" dirty="0">
              <a:latin typeface="Calibri" panose="020F0502020204030204" pitchFamily="34" charset="0"/>
              <a:cs typeface="Calibri" panose="020F0502020204030204" pitchFamily="34" charset="0"/>
            </a:endParaRPr>
          </a:p>
        </p:txBody>
      </p:sp>
      <p:pic>
        <p:nvPicPr>
          <p:cNvPr id="92163" name="Tijdelijke aanduiding voor inhoud 1">
            <a:extLst>
              <a:ext uri="{FF2B5EF4-FFF2-40B4-BE49-F238E27FC236}">
                <a16:creationId xmlns:a16="http://schemas.microsoft.com/office/drawing/2014/main" id="{7DE2AE17-8C8B-4ADB-B77E-ADB87ADAB8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8174" y="3717032"/>
            <a:ext cx="2711054" cy="2970610"/>
          </a:xfrm>
        </p:spPr>
      </p:pic>
      <p:sp>
        <p:nvSpPr>
          <p:cNvPr id="3" name="Rechthoek 2">
            <a:extLst>
              <a:ext uri="{FF2B5EF4-FFF2-40B4-BE49-F238E27FC236}">
                <a16:creationId xmlns:a16="http://schemas.microsoft.com/office/drawing/2014/main" id="{AB5BA81F-CE61-4CA7-9B29-5AAC8F770C66}"/>
              </a:ext>
            </a:extLst>
          </p:cNvPr>
          <p:cNvSpPr/>
          <p:nvPr/>
        </p:nvSpPr>
        <p:spPr>
          <a:xfrm>
            <a:off x="567000" y="1671632"/>
            <a:ext cx="4791473" cy="2550698"/>
          </a:xfrm>
          <a:prstGeom prst="rect">
            <a:avLst/>
          </a:prstGeom>
        </p:spPr>
        <p:txBody>
          <a:bodyPr wrap="square">
            <a:spAutoFit/>
          </a:bodyPr>
          <a:lstStyle/>
          <a:p>
            <a:pPr defTabSz="685800">
              <a:defRPr/>
            </a:pPr>
            <a:endParaRPr lang="nl-NL" sz="1575" dirty="0">
              <a:solidFill>
                <a:prstClr val="black"/>
              </a:solidFill>
              <a:latin typeface="Arial"/>
            </a:endParaRPr>
          </a:p>
          <a:p>
            <a:pPr marL="257175" indent="-257175" defTabSz="685800">
              <a:buFont typeface="Wingdings" panose="05000000000000000000" pitchFamily="2" charset="2"/>
              <a:buChar char="Ø"/>
              <a:defRPr/>
            </a:pPr>
            <a:r>
              <a:rPr lang="nl-NL" sz="2400" dirty="0">
                <a:solidFill>
                  <a:prstClr val="black"/>
                </a:solidFill>
                <a:latin typeface="Calibri" panose="020F0502020204030204" pitchFamily="34" charset="0"/>
                <a:cs typeface="Calibri" panose="020F0502020204030204" pitchFamily="34" charset="0"/>
              </a:rPr>
              <a:t>CO2-opname</a:t>
            </a:r>
          </a:p>
          <a:p>
            <a:pPr marL="257175" indent="-257175" defTabSz="685800">
              <a:buFont typeface="Wingdings" panose="05000000000000000000" pitchFamily="2" charset="2"/>
              <a:buChar char="Ø"/>
              <a:defRPr/>
            </a:pPr>
            <a:endParaRPr lang="nl-NL" sz="2400" dirty="0">
              <a:solidFill>
                <a:prstClr val="black"/>
              </a:solidFill>
              <a:latin typeface="Calibri" panose="020F0502020204030204" pitchFamily="34" charset="0"/>
              <a:cs typeface="Calibri" panose="020F0502020204030204" pitchFamily="34" charset="0"/>
            </a:endParaRPr>
          </a:p>
          <a:p>
            <a:pPr marL="257175" indent="-257175" defTabSz="685800">
              <a:buFont typeface="Wingdings" panose="05000000000000000000" pitchFamily="2" charset="2"/>
              <a:buChar char="Ø"/>
              <a:defRPr/>
            </a:pPr>
            <a:r>
              <a:rPr lang="nl-NL" sz="2400" dirty="0">
                <a:solidFill>
                  <a:prstClr val="black"/>
                </a:solidFill>
                <a:latin typeface="Calibri" panose="020F0502020204030204" pitchFamily="34" charset="0"/>
                <a:cs typeface="Calibri" panose="020F0502020204030204" pitchFamily="34" charset="0"/>
              </a:rPr>
              <a:t>verdamping</a:t>
            </a:r>
          </a:p>
          <a:p>
            <a:pPr marL="257175" indent="-257175" defTabSz="685800">
              <a:buFont typeface="Wingdings" panose="05000000000000000000" pitchFamily="2" charset="2"/>
              <a:buChar char="Ø"/>
              <a:defRPr/>
            </a:pPr>
            <a:endParaRPr lang="nl-NL" sz="2400" dirty="0">
              <a:solidFill>
                <a:prstClr val="black"/>
              </a:solidFill>
              <a:latin typeface="Calibri" panose="020F0502020204030204" pitchFamily="34" charset="0"/>
              <a:cs typeface="Calibri" panose="020F0502020204030204" pitchFamily="34" charset="0"/>
            </a:endParaRPr>
          </a:p>
          <a:p>
            <a:pPr marL="257175" indent="-257175" defTabSz="685800">
              <a:buFont typeface="Wingdings" panose="05000000000000000000" pitchFamily="2" charset="2"/>
              <a:buChar char="Ø"/>
              <a:defRPr/>
            </a:pPr>
            <a:r>
              <a:rPr lang="nl-NL" sz="2400" dirty="0">
                <a:solidFill>
                  <a:prstClr val="black"/>
                </a:solidFill>
                <a:latin typeface="Calibri" panose="020F0502020204030204" pitchFamily="34" charset="0"/>
                <a:cs typeface="Calibri" panose="020F0502020204030204" pitchFamily="34" charset="0"/>
              </a:rPr>
              <a:t>verdamping betekent ook: </a:t>
            </a:r>
            <a:br>
              <a:rPr lang="nl-NL" sz="2400" dirty="0">
                <a:solidFill>
                  <a:prstClr val="black"/>
                </a:solidFill>
                <a:latin typeface="Calibri" panose="020F0502020204030204" pitchFamily="34" charset="0"/>
                <a:cs typeface="Calibri" panose="020F0502020204030204" pitchFamily="34" charset="0"/>
              </a:rPr>
            </a:br>
            <a:r>
              <a:rPr lang="nl-NL" sz="2400" b="1" dirty="0">
                <a:solidFill>
                  <a:prstClr val="black"/>
                </a:solidFill>
                <a:latin typeface="Calibri" panose="020F0502020204030204" pitchFamily="34" charset="0"/>
                <a:cs typeface="Calibri" panose="020F0502020204030204" pitchFamily="34" charset="0"/>
              </a:rPr>
              <a:t>gewas kan zichzelf koelen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2163"/>
                                        </p:tgtEl>
                                        <p:attrNameLst>
                                          <p:attrName>style.visibility</p:attrName>
                                        </p:attrNameLst>
                                      </p:cBhvr>
                                      <p:to>
                                        <p:strVal val="visible"/>
                                      </p:to>
                                    </p:set>
                                    <p:anim calcmode="lin" valueType="num">
                                      <p:cBhvr additive="base">
                                        <p:cTn id="21" dur="500" fill="hold"/>
                                        <p:tgtEl>
                                          <p:spTgt spid="92163"/>
                                        </p:tgtEl>
                                        <p:attrNameLst>
                                          <p:attrName>ppt_x</p:attrName>
                                        </p:attrNameLst>
                                      </p:cBhvr>
                                      <p:tavLst>
                                        <p:tav tm="0">
                                          <p:val>
                                            <p:strVal val="#ppt_x"/>
                                          </p:val>
                                        </p:tav>
                                        <p:tav tm="100000">
                                          <p:val>
                                            <p:strVal val="#ppt_x"/>
                                          </p:val>
                                        </p:tav>
                                      </p:tavLst>
                                    </p:anim>
                                    <p:anim calcmode="lin" valueType="num">
                                      <p:cBhvr additive="base">
                                        <p:cTn id="22"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a:extLst>
              <a:ext uri="{FF2B5EF4-FFF2-40B4-BE49-F238E27FC236}">
                <a16:creationId xmlns:a16="http://schemas.microsoft.com/office/drawing/2014/main" id="{7CA8B2B1-DADE-46A3-90AF-1CF84D2BE2C1}"/>
              </a:ext>
            </a:extLst>
          </p:cNvPr>
          <p:cNvSpPr>
            <a:spLocks noGrp="1" noChangeArrowheads="1"/>
          </p:cNvSpPr>
          <p:nvPr>
            <p:ph type="title"/>
          </p:nvPr>
        </p:nvSpPr>
        <p:spPr/>
        <p:txBody>
          <a:bodyPr>
            <a:normAutofit/>
          </a:bodyPr>
          <a:lstStyle/>
          <a:p>
            <a:pPr eaLnBrk="1" hangingPunct="1"/>
            <a:r>
              <a:rPr lang="nl-NL" altLang="nl-NL" sz="3000" dirty="0">
                <a:latin typeface="Calibri" panose="020F0502020204030204" pitchFamily="34" charset="0"/>
                <a:cs typeface="Calibri" panose="020F0502020204030204" pitchFamily="34" charset="0"/>
              </a:rPr>
              <a:t>De rol van de huidmondjes</a:t>
            </a:r>
            <a:endParaRPr lang="nl-NL" altLang="nl-NL" sz="3000" b="1" dirty="0">
              <a:latin typeface="Calibri" panose="020F0502020204030204" pitchFamily="34" charset="0"/>
              <a:cs typeface="Calibri" panose="020F0502020204030204" pitchFamily="34" charset="0"/>
            </a:endParaRPr>
          </a:p>
        </p:txBody>
      </p:sp>
      <p:sp>
        <p:nvSpPr>
          <p:cNvPr id="4" name="Tijdelijke aanduiding voor inhoud 3">
            <a:extLst>
              <a:ext uri="{FF2B5EF4-FFF2-40B4-BE49-F238E27FC236}">
                <a16:creationId xmlns:a16="http://schemas.microsoft.com/office/drawing/2014/main" id="{7515B490-E6A7-4A2D-B065-07CDF026B1E1}"/>
              </a:ext>
            </a:extLst>
          </p:cNvPr>
          <p:cNvSpPr>
            <a:spLocks noGrp="1"/>
          </p:cNvSpPr>
          <p:nvPr>
            <p:ph idx="1"/>
          </p:nvPr>
        </p:nvSpPr>
        <p:spPr>
          <a:xfrm>
            <a:off x="540464" y="1656000"/>
            <a:ext cx="7199888" cy="4461230"/>
          </a:xfrm>
        </p:spPr>
        <p:txBody>
          <a:bodyPr>
            <a:noAutofit/>
          </a:bodyPr>
          <a:lstStyle/>
          <a:p>
            <a:pPr indent="0">
              <a:buNone/>
            </a:pPr>
            <a:r>
              <a:rPr lang="nl-NL" sz="2400" b="1" dirty="0">
                <a:latin typeface="Calibri" panose="020F0502020204030204" pitchFamily="34" charset="0"/>
                <a:cs typeface="Calibri" panose="020F0502020204030204" pitchFamily="34" charset="0"/>
              </a:rPr>
              <a:t>Bij voldoende beschikbaar water:</a:t>
            </a:r>
          </a:p>
          <a:p>
            <a:pPr marL="257175" indent="-257175"/>
            <a:r>
              <a:rPr lang="nl-NL" sz="2400" dirty="0">
                <a:latin typeface="Calibri" panose="020F0502020204030204" pitchFamily="34" charset="0"/>
                <a:cs typeface="Calibri" panose="020F0502020204030204" pitchFamily="34" charset="0"/>
              </a:rPr>
              <a:t>Bladtemperatuur zal lager zijn dan de luchttemperatuur</a:t>
            </a:r>
          </a:p>
          <a:p>
            <a:pPr marL="257175" indent="-257175"/>
            <a:r>
              <a:rPr lang="nl-NL" sz="2400" dirty="0">
                <a:latin typeface="Calibri" panose="020F0502020204030204" pitchFamily="34" charset="0"/>
                <a:cs typeface="Calibri" panose="020F0502020204030204" pitchFamily="34" charset="0"/>
              </a:rPr>
              <a:t>Huidmondjes vol open</a:t>
            </a:r>
          </a:p>
          <a:p>
            <a:pPr marL="257175" indent="-257175"/>
            <a:r>
              <a:rPr lang="nl-NL" sz="2400" dirty="0">
                <a:latin typeface="Calibri" panose="020F0502020204030204" pitchFamily="34" charset="0"/>
                <a:cs typeface="Calibri" panose="020F0502020204030204" pitchFamily="34" charset="0"/>
              </a:rPr>
              <a:t>Maximale groei</a:t>
            </a:r>
          </a:p>
          <a:p>
            <a:pPr marL="257175" indent="-257175"/>
            <a:endParaRPr lang="nl-NL" sz="2400" dirty="0">
              <a:latin typeface="Calibri" panose="020F0502020204030204" pitchFamily="34" charset="0"/>
              <a:cs typeface="Calibri" panose="020F0502020204030204" pitchFamily="34" charset="0"/>
            </a:endParaRPr>
          </a:p>
          <a:p>
            <a:pPr marL="257175" indent="-257175"/>
            <a:endParaRPr lang="nl-NL" sz="2400" dirty="0">
              <a:latin typeface="Calibri" panose="020F0502020204030204" pitchFamily="34" charset="0"/>
              <a:cs typeface="Calibri" panose="020F0502020204030204" pitchFamily="34" charset="0"/>
            </a:endParaRPr>
          </a:p>
          <a:p>
            <a:pPr indent="0">
              <a:buNone/>
            </a:pPr>
            <a:r>
              <a:rPr lang="nl-NL" sz="2400" b="1" dirty="0">
                <a:latin typeface="Calibri" panose="020F0502020204030204" pitchFamily="34" charset="0"/>
                <a:cs typeface="Calibri" panose="020F0502020204030204" pitchFamily="34" charset="0"/>
              </a:rPr>
              <a:t>Bij water tekort:</a:t>
            </a:r>
          </a:p>
          <a:p>
            <a:pPr marL="257175" indent="-257175"/>
            <a:r>
              <a:rPr lang="nl-NL" sz="2400" dirty="0">
                <a:latin typeface="Calibri" panose="020F0502020204030204" pitchFamily="34" charset="0"/>
                <a:cs typeface="Calibri" panose="020F0502020204030204" pitchFamily="34" charset="0"/>
              </a:rPr>
              <a:t>Huidmondjes zullen sluiten</a:t>
            </a:r>
          </a:p>
          <a:p>
            <a:pPr marL="257175" indent="-257175"/>
            <a:r>
              <a:rPr lang="nl-NL" sz="2400" dirty="0">
                <a:latin typeface="Calibri" panose="020F0502020204030204" pitchFamily="34" charset="0"/>
                <a:cs typeface="Calibri" panose="020F0502020204030204" pitchFamily="34" charset="0"/>
              </a:rPr>
              <a:t>Bladtemperatuur zal hoger worden dan luchttemperatuur</a:t>
            </a:r>
          </a:p>
          <a:p>
            <a:pPr marL="257175" indent="-257175"/>
            <a:r>
              <a:rPr lang="nl-NL" sz="2400" dirty="0">
                <a:latin typeface="Calibri" panose="020F0502020204030204" pitchFamily="34" charset="0"/>
                <a:cs typeface="Calibri" panose="020F0502020204030204" pitchFamily="34" charset="0"/>
              </a:rPr>
              <a:t>Geen maximale fotosynthese</a:t>
            </a:r>
          </a:p>
        </p:txBody>
      </p:sp>
      <p:pic>
        <p:nvPicPr>
          <p:cNvPr id="2" name="Afbeelding 1">
            <a:extLst>
              <a:ext uri="{FF2B5EF4-FFF2-40B4-BE49-F238E27FC236}">
                <a16:creationId xmlns:a16="http://schemas.microsoft.com/office/drawing/2014/main" id="{14056066-5C81-4C67-B3D0-4A390128E476}"/>
              </a:ext>
            </a:extLst>
          </p:cNvPr>
          <p:cNvPicPr>
            <a:picLocks noChangeAspect="1"/>
          </p:cNvPicPr>
          <p:nvPr/>
        </p:nvPicPr>
        <p:blipFill>
          <a:blip r:embed="rId2"/>
          <a:stretch>
            <a:fillRect/>
          </a:stretch>
        </p:blipFill>
        <p:spPr>
          <a:xfrm>
            <a:off x="6588224" y="4725144"/>
            <a:ext cx="2233630" cy="1392086"/>
          </a:xfrm>
          <a:prstGeom prst="rect">
            <a:avLst/>
          </a:prstGeom>
        </p:spPr>
      </p:pic>
    </p:spTree>
    <p:extLst>
      <p:ext uri="{BB962C8B-B14F-4D97-AF65-F5344CB8AC3E}">
        <p14:creationId xmlns:p14="http://schemas.microsoft.com/office/powerpoint/2010/main" val="301037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a:extLst>
              <a:ext uri="{FF2B5EF4-FFF2-40B4-BE49-F238E27FC236}">
                <a16:creationId xmlns:a16="http://schemas.microsoft.com/office/drawing/2014/main" id="{7CA8B2B1-DADE-46A3-90AF-1CF84D2BE2C1}"/>
              </a:ext>
            </a:extLst>
          </p:cNvPr>
          <p:cNvSpPr>
            <a:spLocks noGrp="1" noChangeArrowheads="1"/>
          </p:cNvSpPr>
          <p:nvPr>
            <p:ph type="title"/>
          </p:nvPr>
        </p:nvSpPr>
        <p:spPr/>
        <p:txBody>
          <a:bodyPr>
            <a:normAutofit/>
          </a:bodyPr>
          <a:lstStyle/>
          <a:p>
            <a:pPr eaLnBrk="1" hangingPunct="1"/>
            <a:r>
              <a:rPr lang="nl-NL" altLang="nl-NL" sz="3000" dirty="0">
                <a:latin typeface="Calibri" panose="020F0502020204030204" pitchFamily="34" charset="0"/>
                <a:cs typeface="Calibri" panose="020F0502020204030204" pitchFamily="34" charset="0"/>
              </a:rPr>
              <a:t>De rol van de huidmondjes</a:t>
            </a:r>
            <a:endParaRPr lang="nl-NL" altLang="nl-NL" sz="3000" b="1" dirty="0">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39EC28F1-FC8F-46AE-A779-9A5BE056888D}"/>
              </a:ext>
            </a:extLst>
          </p:cNvPr>
          <p:cNvPicPr>
            <a:picLocks noChangeAspect="1"/>
          </p:cNvPicPr>
          <p:nvPr/>
        </p:nvPicPr>
        <p:blipFill>
          <a:blip r:embed="rId2"/>
          <a:stretch>
            <a:fillRect/>
          </a:stretch>
        </p:blipFill>
        <p:spPr>
          <a:xfrm>
            <a:off x="159385" y="1052736"/>
            <a:ext cx="8388424" cy="4442037"/>
          </a:xfrm>
          <a:prstGeom prst="rect">
            <a:avLst/>
          </a:prstGeom>
        </p:spPr>
      </p:pic>
    </p:spTree>
    <p:extLst>
      <p:ext uri="{BB962C8B-B14F-4D97-AF65-F5344CB8AC3E}">
        <p14:creationId xmlns:p14="http://schemas.microsoft.com/office/powerpoint/2010/main" val="304334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Vragen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801041"/>
          </a:xfrm>
          <a:prstGeom prst="rect">
            <a:avLst/>
          </a:prstGeom>
          <a:noFill/>
        </p:spPr>
        <p:txBody>
          <a:bodyPr wrap="square" rtlCol="0">
            <a:spAutoFit/>
          </a:bodyPr>
          <a:lstStyle/>
          <a:p>
            <a:r>
              <a:rPr lang="nl-NL" sz="2400" dirty="0"/>
              <a:t>Wat bereik je met temperatuurhandhaving?</a:t>
            </a:r>
          </a:p>
          <a:p>
            <a:r>
              <a:rPr lang="nl-NL" sz="2400" dirty="0"/>
              <a:t>Wat gebeurt er met een plant onder een bepaalde temperatuur?</a:t>
            </a:r>
          </a:p>
          <a:p>
            <a:r>
              <a:rPr lang="nl-NL" sz="2400" dirty="0"/>
              <a:t>Waar hangt de gemiddelde temperatuur vanaf?</a:t>
            </a:r>
          </a:p>
          <a:p>
            <a:r>
              <a:rPr lang="nl-NL" sz="2400" dirty="0"/>
              <a:t>Leg uit waarom een constante temperatuur van belang is?</a:t>
            </a:r>
          </a:p>
          <a:p>
            <a:r>
              <a:rPr lang="nl-NL" sz="2400" dirty="0"/>
              <a:t>Wat is temperatuurintegratie? Geef een voorbeeld.</a:t>
            </a:r>
          </a:p>
          <a:p>
            <a:r>
              <a:rPr lang="nl-NL" sz="2400" dirty="0"/>
              <a:t>Wat wordt er bedoeld met een graad dag? </a:t>
            </a:r>
          </a:p>
          <a:p>
            <a:r>
              <a:rPr lang="nl-NL" sz="2400" dirty="0"/>
              <a:t>Wat is het belang van temperatuurintegratie?</a:t>
            </a:r>
          </a:p>
          <a:p>
            <a:r>
              <a:rPr lang="nl-NL" sz="2400" dirty="0"/>
              <a:t>Wanneer kun je alleen maar temperatuurintegratie toepassen?</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41514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nodePh="1">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980728"/>
            <a:ext cx="574158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a:ln>
                  <a:noFill/>
                </a:ln>
                <a:solidFill>
                  <a:prstClr val="black"/>
                </a:solidFill>
                <a:effectLst/>
                <a:uLnTx/>
                <a:uFillTx/>
                <a:latin typeface="Calibri"/>
                <a:ea typeface="+mn-ea"/>
                <a:cs typeface="+mn-cs"/>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56902" y="1988840"/>
            <a:ext cx="6263640" cy="3093154"/>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Wat weten we nog verleden week?</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Temperatuurintegratie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Meten en fotograferen praktijkproef</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Temperatuur meten in de kas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Temperatuur</a:t>
            </a:r>
            <a:r>
              <a:rPr kumimoji="0" lang="nl-NL" sz="2400" b="0" i="0" u="none" strike="noStrike" kern="1200" cap="none" spc="0" normalizeH="0" noProof="0" dirty="0">
                <a:ln>
                  <a:noFill/>
                </a:ln>
                <a:solidFill>
                  <a:prstClr val="black"/>
                </a:solidFill>
                <a:effectLst/>
                <a:uLnTx/>
                <a:uFillTx/>
                <a:latin typeface="Calibri"/>
                <a:ea typeface="+mn-ea"/>
                <a:cs typeface="+mn-cs"/>
              </a:rPr>
              <a:t> en verdamping</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Opdrachten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Afsluiting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01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Opdracht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2693045"/>
          </a:xfrm>
          <a:prstGeom prst="rect">
            <a:avLst/>
          </a:prstGeom>
          <a:noFill/>
        </p:spPr>
        <p:txBody>
          <a:bodyPr wrap="square" rtlCol="0">
            <a:spAutoFit/>
          </a:bodyPr>
          <a:lstStyle/>
          <a:p>
            <a:r>
              <a:rPr lang="nl-NL" sz="2400" dirty="0"/>
              <a:t>Zoek op wat voor het gewas op jouw leerbedrijf de minimum, optimum en maximumtemperatuur is?</a:t>
            </a:r>
          </a:p>
          <a:p>
            <a:endParaRPr lang="nl-NL" sz="2400" dirty="0"/>
          </a:p>
          <a:p>
            <a:r>
              <a:rPr lang="nl-NL" sz="2400" dirty="0"/>
              <a:t>Wat zijn de belemmeringen voor het gewas als de temperatuur langdurig te hoog of te laag is?</a:t>
            </a:r>
          </a:p>
          <a:p>
            <a:endParaRPr lang="nl-NL" sz="2400" dirty="0"/>
          </a:p>
          <a:p>
            <a:r>
              <a:rPr lang="nl-NL" sz="2400" dirty="0"/>
              <a:t>Wanneer wordt er ingegrepen en hoe?</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22343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Opdracht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431709"/>
          </a:xfrm>
          <a:prstGeom prst="rect">
            <a:avLst/>
          </a:prstGeom>
          <a:noFill/>
        </p:spPr>
        <p:txBody>
          <a:bodyPr wrap="square" rtlCol="0">
            <a:spAutoFit/>
          </a:bodyPr>
          <a:lstStyle/>
          <a:p>
            <a:r>
              <a:rPr lang="nl-NL" sz="2400" dirty="0"/>
              <a:t>Loop naar de computers in L144, wat is de temperatuur in de kas? Is dit goed voor de komkommers/paprika’s en gerbera’s. </a:t>
            </a:r>
          </a:p>
          <a:p>
            <a:endParaRPr lang="nl-NL" sz="2400" dirty="0"/>
          </a:p>
          <a:p>
            <a:r>
              <a:rPr lang="nl-NL" sz="2400" dirty="0"/>
              <a:t>Leg uit hoe dit geregeld wordt.</a:t>
            </a:r>
          </a:p>
          <a:p>
            <a:endParaRPr lang="nl-NL" sz="2400" dirty="0"/>
          </a:p>
          <a:p>
            <a:r>
              <a:rPr lang="nl-NL" sz="2400" dirty="0"/>
              <a:t>Kijk bij een kweker bij jou in de buurt of op je leerbedrijf hoe daar het klimaat geregeld wordt. Omschrijf het gewas, min/optimum/max temperatuur</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23104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478289" y="989250"/>
            <a:ext cx="6902023"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Wat weten we nog van verleden week?</a:t>
            </a:r>
          </a:p>
        </p:txBody>
      </p:sp>
      <p:sp>
        <p:nvSpPr>
          <p:cNvPr id="2" name="Tekstvak 1">
            <a:extLst>
              <a:ext uri="{FF2B5EF4-FFF2-40B4-BE49-F238E27FC236}">
                <a16:creationId xmlns:a16="http://schemas.microsoft.com/office/drawing/2014/main" id="{99D90AE0-95A5-4983-B940-404960687EF2}"/>
              </a:ext>
            </a:extLst>
          </p:cNvPr>
          <p:cNvSpPr txBox="1"/>
          <p:nvPr/>
        </p:nvSpPr>
        <p:spPr>
          <a:xfrm>
            <a:off x="478289" y="2337014"/>
            <a:ext cx="6758007" cy="3624069"/>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Download </a:t>
            </a:r>
            <a:r>
              <a:rPr lang="nl-NL" sz="2400" dirty="0" err="1">
                <a:latin typeface="Calibri" panose="020F0502020204030204" pitchFamily="34" charset="0"/>
                <a:cs typeface="Calibri" panose="020F0502020204030204" pitchFamily="34" charset="0"/>
              </a:rPr>
              <a:t>Mentimeter</a:t>
            </a:r>
            <a:r>
              <a:rPr lang="nl-NL" sz="2400" dirty="0">
                <a:latin typeface="Calibri" panose="020F0502020204030204" pitchFamily="34" charset="0"/>
                <a:cs typeface="Calibri" panose="020F0502020204030204" pitchFamily="34" charset="0"/>
              </a:rPr>
              <a:t> in app store of Google </a:t>
            </a:r>
            <a:r>
              <a:rPr lang="nl-NL" sz="2400" dirty="0" err="1">
                <a:latin typeface="Calibri" panose="020F0502020204030204" pitchFamily="34" charset="0"/>
                <a:cs typeface="Calibri" panose="020F0502020204030204" pitchFamily="34" charset="0"/>
              </a:rPr>
              <a:t>play</a:t>
            </a:r>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Of ga naar </a:t>
            </a:r>
            <a:r>
              <a:rPr lang="nl-NL" sz="2400" dirty="0">
                <a:latin typeface="Calibri" panose="020F0502020204030204" pitchFamily="34" charset="0"/>
                <a:cs typeface="Calibri" panose="020F0502020204030204" pitchFamily="34" charset="0"/>
                <a:hlinkClick r:id="rId3"/>
              </a:rPr>
              <a:t>www.menti.com</a:t>
            </a:r>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Vul de volgende code in: </a:t>
            </a:r>
          </a:p>
          <a:p>
            <a:endParaRPr lang="nl-NL" sz="2400" dirty="0">
              <a:latin typeface="Calibri" panose="020F0502020204030204" pitchFamily="34" charset="0"/>
              <a:cs typeface="Calibri" panose="020F0502020204030204" pitchFamily="34" charset="0"/>
            </a:endParaRPr>
          </a:p>
          <a:p>
            <a:r>
              <a:rPr lang="nl-NL" dirty="0"/>
              <a:t> </a:t>
            </a:r>
            <a:r>
              <a:rPr lang="nl-NL" sz="2400" b="1" dirty="0"/>
              <a:t>4465 2386</a:t>
            </a:r>
            <a:r>
              <a:rPr lang="nl-NL" sz="2400" dirty="0"/>
              <a:t> </a:t>
            </a:r>
            <a:endParaRPr lang="nl-NL" sz="2400" b="1"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hlinkClick r:id="rId4"/>
              </a:rPr>
              <a:t>les 2 - Mentimeter</a:t>
            </a:r>
            <a:endParaRPr lang="nl-NL" sz="2400" dirty="0">
              <a:latin typeface="Calibri" panose="020F0502020204030204" pitchFamily="34" charset="0"/>
              <a:cs typeface="Calibri" panose="020F0502020204030204" pitchFamily="34" charset="0"/>
            </a:endParaRPr>
          </a:p>
          <a:p>
            <a:endParaRPr lang="nl-NL" sz="1350" dirty="0"/>
          </a:p>
        </p:txBody>
      </p:sp>
      <p:pic>
        <p:nvPicPr>
          <p:cNvPr id="7" name="Afbeelding 6">
            <a:extLst>
              <a:ext uri="{FF2B5EF4-FFF2-40B4-BE49-F238E27FC236}">
                <a16:creationId xmlns:a16="http://schemas.microsoft.com/office/drawing/2014/main" id="{0092ACC7-EC5D-4048-AD17-08523FC068E9}"/>
              </a:ext>
            </a:extLst>
          </p:cNvPr>
          <p:cNvPicPr>
            <a:picLocks noChangeAspect="1"/>
          </p:cNvPicPr>
          <p:nvPr/>
        </p:nvPicPr>
        <p:blipFill>
          <a:blip r:embed="rId5"/>
          <a:stretch>
            <a:fillRect/>
          </a:stretch>
        </p:blipFill>
        <p:spPr>
          <a:xfrm>
            <a:off x="6228184" y="113410"/>
            <a:ext cx="2754491" cy="1036497"/>
          </a:xfrm>
          <a:prstGeom prst="rect">
            <a:avLst/>
          </a:prstGeom>
        </p:spPr>
      </p:pic>
      <p:pic>
        <p:nvPicPr>
          <p:cNvPr id="8" name="Afbeelding 7">
            <a:extLst>
              <a:ext uri="{FF2B5EF4-FFF2-40B4-BE49-F238E27FC236}">
                <a16:creationId xmlns:a16="http://schemas.microsoft.com/office/drawing/2014/main" id="{53DAA1D3-BF4E-474C-A1BC-A57B33D6FCA3}"/>
              </a:ext>
            </a:extLst>
          </p:cNvPr>
          <p:cNvPicPr>
            <a:picLocks noChangeAspect="1"/>
          </p:cNvPicPr>
          <p:nvPr/>
        </p:nvPicPr>
        <p:blipFill>
          <a:blip r:embed="rId6"/>
          <a:stretch>
            <a:fillRect/>
          </a:stretch>
        </p:blipFill>
        <p:spPr>
          <a:xfrm>
            <a:off x="5807844" y="4726128"/>
            <a:ext cx="2903696" cy="1825758"/>
          </a:xfrm>
          <a:prstGeom prst="rect">
            <a:avLst/>
          </a:prstGeom>
        </p:spPr>
      </p:pic>
    </p:spTree>
    <p:extLst>
      <p:ext uri="{BB962C8B-B14F-4D97-AF65-F5344CB8AC3E}">
        <p14:creationId xmlns:p14="http://schemas.microsoft.com/office/powerpoint/2010/main" val="236363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5760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877985"/>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De temperatuur van een plant mag gerust dalen of stijgen als we maar binnen de minimum en maximum grens blijven die voor een plantensoort geldt. </a:t>
            </a:r>
          </a:p>
          <a:p>
            <a:endParaRPr lang="nl-NL" sz="2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Bij een hogere temperatuur verloopt de groei sneller. Uiteraard gelden binnen de grenzen ook nog regels om te voorkomen dat we fysische of fysiologische problemen krijgen, zoals </a:t>
            </a:r>
            <a:r>
              <a:rPr lang="nl-NL" sz="2400" dirty="0" err="1">
                <a:latin typeface="Calibri" panose="020F0502020204030204" pitchFamily="34" charset="0"/>
                <a:cs typeface="Calibri" panose="020F0502020204030204" pitchFamily="34" charset="0"/>
              </a:rPr>
              <a:t>natslaan</a:t>
            </a:r>
            <a:r>
              <a:rPr lang="nl-NL" sz="2400" dirty="0">
                <a:latin typeface="Calibri" panose="020F0502020204030204" pitchFamily="34" charset="0"/>
                <a:cs typeface="Calibri" panose="020F0502020204030204" pitchFamily="34" charset="0"/>
              </a:rPr>
              <a:t>, vrucht- of bloemafwijkingen.</a:t>
            </a:r>
          </a:p>
          <a:p>
            <a:pPr lvl="0">
              <a:spcBef>
                <a:spcPct val="20000"/>
              </a:spcBef>
            </a:pPr>
            <a:endParaRPr lang="nl-NL" sz="2500" dirty="0">
              <a:solidFill>
                <a:prstClr val="black"/>
              </a:solidFill>
            </a:endParaRPr>
          </a:p>
        </p:txBody>
      </p:sp>
    </p:spTree>
    <p:extLst>
      <p:ext uri="{BB962C8B-B14F-4D97-AF65-F5344CB8AC3E}">
        <p14:creationId xmlns:p14="http://schemas.microsoft.com/office/powerpoint/2010/main" val="12335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584" y="836712"/>
            <a:ext cx="583601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00808"/>
            <a:ext cx="8856984" cy="2400657"/>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Elk organisme heeft een eigen minimale, optimale en maximale temperatuur. Planten uit de tropen hebben een minimum dat vele graden boven 0 °C ligt. </a:t>
            </a:r>
          </a:p>
          <a:p>
            <a:endParaRPr lang="nl-NL" sz="2400" dirty="0">
              <a:latin typeface="Calibri" panose="020F0502020204030204" pitchFamily="34" charset="0"/>
              <a:cs typeface="Calibri" panose="020F0502020204030204" pitchFamily="34" charset="0"/>
            </a:endParaRPr>
          </a:p>
          <a:p>
            <a:endParaRPr lang="nl-NL" sz="2400" dirty="0"/>
          </a:p>
          <a:p>
            <a:pPr lvl="0">
              <a:spcBef>
                <a:spcPct val="20000"/>
              </a:spcBef>
            </a:pPr>
            <a:endParaRPr lang="nl-NL" sz="2500" dirty="0">
              <a:solidFill>
                <a:prstClr val="black"/>
              </a:solidFill>
            </a:endParaRPr>
          </a:p>
        </p:txBody>
      </p:sp>
      <p:pic>
        <p:nvPicPr>
          <p:cNvPr id="2" name="Afbeelding 1">
            <a:extLst>
              <a:ext uri="{FF2B5EF4-FFF2-40B4-BE49-F238E27FC236}">
                <a16:creationId xmlns:a16="http://schemas.microsoft.com/office/drawing/2014/main" id="{02B0C3DA-9407-4A7B-96D7-F275E72D98DF}"/>
              </a:ext>
            </a:extLst>
          </p:cNvPr>
          <p:cNvPicPr>
            <a:picLocks noChangeAspect="1"/>
          </p:cNvPicPr>
          <p:nvPr/>
        </p:nvPicPr>
        <p:blipFill>
          <a:blip r:embed="rId2"/>
          <a:stretch>
            <a:fillRect/>
          </a:stretch>
        </p:blipFill>
        <p:spPr>
          <a:xfrm>
            <a:off x="2411760" y="3429000"/>
            <a:ext cx="4032448" cy="2707921"/>
          </a:xfrm>
          <a:prstGeom prst="rect">
            <a:avLst/>
          </a:prstGeom>
        </p:spPr>
      </p:pic>
    </p:spTree>
    <p:extLst>
      <p:ext uri="{BB962C8B-B14F-4D97-AF65-F5344CB8AC3E}">
        <p14:creationId xmlns:p14="http://schemas.microsoft.com/office/powerpoint/2010/main" val="23518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584" y="836712"/>
            <a:ext cx="5836018"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200800" cy="4893647"/>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Planten uit koude streken kunnen vele graden onder 0°C verdragen.</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In het voorjaar en in het najaar is nachtvorst voor planten zo gevaarlijk, doordat ze dan hun maatregelen tegen de koude niet meer, of nog niet, hebben getroffen.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Deze maatregelen bestaan uit een vermindering van het vochtgehalte (dus sterk geconcentreerd celvocht, de suikers dienen als </a:t>
            </a:r>
            <a:r>
              <a:rPr lang="nl-NL" sz="2400" dirty="0" err="1">
                <a:latin typeface="Calibri" panose="020F0502020204030204" pitchFamily="34" charset="0"/>
                <a:cs typeface="Calibri" panose="020F0502020204030204" pitchFamily="34" charset="0"/>
              </a:rPr>
              <a:t>anti-vries</a:t>
            </a:r>
            <a:r>
              <a:rPr lang="nl-NL" sz="2400" dirty="0">
                <a:latin typeface="Calibri" panose="020F0502020204030204" pitchFamily="34" charset="0"/>
                <a:cs typeface="Calibri" panose="020F0502020204030204" pitchFamily="34" charset="0"/>
              </a:rPr>
              <a:t>) en bescherming tegen verdamping (bladval, kurkvorming).</a:t>
            </a:r>
          </a:p>
          <a:p>
            <a:endParaRPr lang="nl-NL" sz="2400" dirty="0"/>
          </a:p>
        </p:txBody>
      </p:sp>
    </p:spTree>
    <p:extLst>
      <p:ext uri="{BB962C8B-B14F-4D97-AF65-F5344CB8AC3E}">
        <p14:creationId xmlns:p14="http://schemas.microsoft.com/office/powerpoint/2010/main" val="20484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latin typeface="Calibri" panose="020F0502020204030204" pitchFamily="34" charset="0"/>
                <a:cs typeface="Calibri" panose="020F0502020204030204" pitchFamily="34" charset="0"/>
              </a:rPr>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2204864"/>
            <a:ext cx="7200800" cy="1569660"/>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Een bos kan zich ontwikkelen bij een gemiddelde jaartemperatuur van 3 °C en een gemiddelde zomertemperatuur (gedurende mei-augustus) van boven 10°C.</a:t>
            </a:r>
            <a:endParaRPr lang="nl-NL" sz="2500" dirty="0">
              <a:solidFill>
                <a:prstClr val="black"/>
              </a:solidFill>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90E447CD-0EC3-40B3-B826-1FE36DFD07F0}"/>
              </a:ext>
            </a:extLst>
          </p:cNvPr>
          <p:cNvPicPr>
            <a:picLocks noChangeAspect="1"/>
          </p:cNvPicPr>
          <p:nvPr/>
        </p:nvPicPr>
        <p:blipFill>
          <a:blip r:embed="rId2"/>
          <a:stretch>
            <a:fillRect/>
          </a:stretch>
        </p:blipFill>
        <p:spPr>
          <a:xfrm>
            <a:off x="1475656" y="4149080"/>
            <a:ext cx="3655055" cy="2053676"/>
          </a:xfrm>
          <a:prstGeom prst="rect">
            <a:avLst/>
          </a:prstGeom>
        </p:spPr>
      </p:pic>
    </p:spTree>
    <p:extLst>
      <p:ext uri="{BB962C8B-B14F-4D97-AF65-F5344CB8AC3E}">
        <p14:creationId xmlns:p14="http://schemas.microsoft.com/office/powerpoint/2010/main" val="23996592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C10212-91BF-4E47-A10F-718571561061}">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2945DD7-90CB-4815-B35D-1E2F636D4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1D514B-E59A-46AB-9A6C-F736ABE78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802</TotalTime>
  <Words>1660</Words>
  <Application>Microsoft Office PowerPoint</Application>
  <PresentationFormat>Diavoorstelling (4:3)</PresentationFormat>
  <Paragraphs>208</Paragraphs>
  <Slides>41</Slides>
  <Notes>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41</vt:i4>
      </vt:variant>
    </vt:vector>
  </HeadingPairs>
  <TitlesOfParts>
    <vt:vector size="48" baseType="lpstr">
      <vt:lpstr>Arial</vt:lpstr>
      <vt:lpstr>Calibri</vt:lpstr>
      <vt:lpstr>Trebuchet MS</vt:lpstr>
      <vt:lpstr>Wingdings</vt:lpstr>
      <vt:lpstr>Wingdings 3</vt:lpstr>
      <vt:lpstr>Facet</vt:lpstr>
      <vt:lpstr>Kantoorthema</vt:lpstr>
      <vt:lpstr>Klimaat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Temperatuur</vt:lpstr>
      <vt:lpstr>PowerPoint-presentatie</vt:lpstr>
      <vt:lpstr>Reflectie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Functie van verdamping</vt:lpstr>
      <vt:lpstr>De rol van de huidmondjes</vt:lpstr>
      <vt:lpstr>De rol van de huidmondjes</vt:lpstr>
      <vt:lpstr>De rol van de huidmondjes</vt:lpstr>
      <vt:lpstr>PowerPoint-presentatie</vt:lpstr>
      <vt:lpstr>PowerPoint-presentatie</vt:lpstr>
      <vt:lpstr>PowerPoint-presentatie</vt:lpstr>
    </vt:vector>
  </TitlesOfParts>
  <Company>Zone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Temperatuur</dc:title>
  <dc:creator>admin;Gé Verbeek</dc:creator>
  <cp:lastModifiedBy>Gé Verbeek</cp:lastModifiedBy>
  <cp:revision>79</cp:revision>
  <dcterms:created xsi:type="dcterms:W3CDTF">2019-11-06T19:16:29Z</dcterms:created>
  <dcterms:modified xsi:type="dcterms:W3CDTF">2022-11-24T19:05:23Z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